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0"/>
  </p:notesMasterIdLst>
  <p:handoutMasterIdLst>
    <p:handoutMasterId r:id="rId21"/>
  </p:handoutMasterIdLst>
  <p:sldIdLst>
    <p:sldId id="281" r:id="rId5"/>
    <p:sldId id="284" r:id="rId6"/>
    <p:sldId id="278" r:id="rId7"/>
    <p:sldId id="273" r:id="rId8"/>
    <p:sldId id="261" r:id="rId9"/>
    <p:sldId id="293" r:id="rId10"/>
    <p:sldId id="299" r:id="rId11"/>
    <p:sldId id="300" r:id="rId12"/>
    <p:sldId id="294" r:id="rId13"/>
    <p:sldId id="265" r:id="rId14"/>
    <p:sldId id="295" r:id="rId15"/>
    <p:sldId id="296" r:id="rId16"/>
    <p:sldId id="297" r:id="rId17"/>
    <p:sldId id="298" r:id="rId18"/>
    <p:sldId id="28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0B7030-B23F-45A2-AD5A-9FA73ED8FAFE}" v="1" dt="2024-05-03T01:23:21.250"/>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879" autoAdjust="0"/>
  </p:normalViewPr>
  <p:slideViewPr>
    <p:cSldViewPr snapToGrid="0">
      <p:cViewPr varScale="1">
        <p:scale>
          <a:sx n="54" d="100"/>
          <a:sy n="54" d="100"/>
        </p:scale>
        <p:origin x="56" y="1156"/>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TANT BHAGAT" userId="25d756776cd9a43d" providerId="LiveId" clId="{850B7030-B23F-45A2-AD5A-9FA73ED8FAFE}"/>
    <pc:docChg chg="undo redo custSel addSld modSld">
      <pc:chgData name="NITANT BHAGAT" userId="25d756776cd9a43d" providerId="LiveId" clId="{850B7030-B23F-45A2-AD5A-9FA73ED8FAFE}" dt="2024-05-03T01:34:49.183" v="186" actId="14100"/>
      <pc:docMkLst>
        <pc:docMk/>
      </pc:docMkLst>
      <pc:sldChg chg="addSp delSp modSp mod">
        <pc:chgData name="NITANT BHAGAT" userId="25d756776cd9a43d" providerId="LiveId" clId="{850B7030-B23F-45A2-AD5A-9FA73ED8FAFE}" dt="2024-05-03T01:24:01.100" v="51" actId="1076"/>
        <pc:sldMkLst>
          <pc:docMk/>
          <pc:sldMk cId="593191539" sldId="293"/>
        </pc:sldMkLst>
        <pc:spChg chg="add mod">
          <ac:chgData name="NITANT BHAGAT" userId="25d756776cd9a43d" providerId="LiveId" clId="{850B7030-B23F-45A2-AD5A-9FA73ED8FAFE}" dt="2024-05-03T01:24:01.100" v="51" actId="1076"/>
          <ac:spMkLst>
            <pc:docMk/>
            <pc:sldMk cId="593191539" sldId="293"/>
            <ac:spMk id="7" creationId="{CFD314BA-778A-F0C8-6228-3247DD313581}"/>
          </ac:spMkLst>
        </pc:spChg>
        <pc:spChg chg="mod">
          <ac:chgData name="NITANT BHAGAT" userId="25d756776cd9a43d" providerId="LiveId" clId="{850B7030-B23F-45A2-AD5A-9FA73ED8FAFE}" dt="2024-05-03T01:23:52.389" v="48" actId="1076"/>
          <ac:spMkLst>
            <pc:docMk/>
            <pc:sldMk cId="593191539" sldId="293"/>
            <ac:spMk id="14" creationId="{44287810-2EC9-EF93-3960-A1B9C393FEF3}"/>
          </ac:spMkLst>
        </pc:spChg>
        <pc:spChg chg="del mod">
          <ac:chgData name="NITANT BHAGAT" userId="25d756776cd9a43d" providerId="LiveId" clId="{850B7030-B23F-45A2-AD5A-9FA73ED8FAFE}" dt="2024-05-03T01:21:07.142" v="5" actId="478"/>
          <ac:spMkLst>
            <pc:docMk/>
            <pc:sldMk cId="593191539" sldId="293"/>
            <ac:spMk id="15" creationId="{83E32B66-FB1E-D62B-FFA7-F59D9986AAB8}"/>
          </ac:spMkLst>
        </pc:spChg>
        <pc:picChg chg="mod">
          <ac:chgData name="NITANT BHAGAT" userId="25d756776cd9a43d" providerId="LiveId" clId="{850B7030-B23F-45A2-AD5A-9FA73ED8FAFE}" dt="2024-05-03T01:23:49.396" v="47" actId="1076"/>
          <ac:picMkLst>
            <pc:docMk/>
            <pc:sldMk cId="593191539" sldId="293"/>
            <ac:picMk id="4" creationId="{F18AAF9B-8B82-8773-C3E6-11839193F344}"/>
          </ac:picMkLst>
        </pc:picChg>
        <pc:picChg chg="add mod">
          <ac:chgData name="NITANT BHAGAT" userId="25d756776cd9a43d" providerId="LiveId" clId="{850B7030-B23F-45A2-AD5A-9FA73ED8FAFE}" dt="2024-05-03T01:23:56.277" v="50" actId="1076"/>
          <ac:picMkLst>
            <pc:docMk/>
            <pc:sldMk cId="593191539" sldId="293"/>
            <ac:picMk id="5" creationId="{30CB7A10-CFD3-466B-ECB2-5B8289CF9C7E}"/>
          </ac:picMkLst>
        </pc:picChg>
        <pc:picChg chg="del">
          <ac:chgData name="NITANT BHAGAT" userId="25d756776cd9a43d" providerId="LiveId" clId="{850B7030-B23F-45A2-AD5A-9FA73ED8FAFE}" dt="2024-05-03T01:21:01.251" v="2" actId="478"/>
          <ac:picMkLst>
            <pc:docMk/>
            <pc:sldMk cId="593191539" sldId="293"/>
            <ac:picMk id="6" creationId="{7E49CE41-B003-1648-CDB0-8260F02CF974}"/>
          </ac:picMkLst>
        </pc:picChg>
        <pc:picChg chg="mod">
          <ac:chgData name="NITANT BHAGAT" userId="25d756776cd9a43d" providerId="LiveId" clId="{850B7030-B23F-45A2-AD5A-9FA73ED8FAFE}" dt="2024-05-03T01:17:12.879" v="0" actId="1076"/>
          <ac:picMkLst>
            <pc:docMk/>
            <pc:sldMk cId="593191539" sldId="293"/>
            <ac:picMk id="8" creationId="{B27B4F4E-0067-9326-BD13-4350E634FF41}"/>
          </ac:picMkLst>
        </pc:picChg>
      </pc:sldChg>
      <pc:sldChg chg="addSp delSp modSp add mod">
        <pc:chgData name="NITANT BHAGAT" userId="25d756776cd9a43d" providerId="LiveId" clId="{850B7030-B23F-45A2-AD5A-9FA73ED8FAFE}" dt="2024-05-03T01:33:35.988" v="153" actId="14100"/>
        <pc:sldMkLst>
          <pc:docMk/>
          <pc:sldMk cId="4142848530" sldId="299"/>
        </pc:sldMkLst>
        <pc:spChg chg="mod">
          <ac:chgData name="NITANT BHAGAT" userId="25d756776cd9a43d" providerId="LiveId" clId="{850B7030-B23F-45A2-AD5A-9FA73ED8FAFE}" dt="2024-05-03T01:29:44.391" v="114" actId="1076"/>
          <ac:spMkLst>
            <pc:docMk/>
            <pc:sldMk cId="4142848530" sldId="299"/>
            <ac:spMk id="14" creationId="{44287810-2EC9-EF93-3960-A1B9C393FEF3}"/>
          </ac:spMkLst>
        </pc:spChg>
        <pc:spChg chg="mod">
          <ac:chgData name="NITANT BHAGAT" userId="25d756776cd9a43d" providerId="LiveId" clId="{850B7030-B23F-45A2-AD5A-9FA73ED8FAFE}" dt="2024-05-03T01:31:34.213" v="137" actId="20577"/>
          <ac:spMkLst>
            <pc:docMk/>
            <pc:sldMk cId="4142848530" sldId="299"/>
            <ac:spMk id="15" creationId="{83E32B66-FB1E-D62B-FFA7-F59D9986AAB8}"/>
          </ac:spMkLst>
        </pc:spChg>
        <pc:spChg chg="del mod">
          <ac:chgData name="NITANT BHAGAT" userId="25d756776cd9a43d" providerId="LiveId" clId="{850B7030-B23F-45A2-AD5A-9FA73ED8FAFE}" dt="2024-05-03T01:28:20.808" v="74" actId="478"/>
          <ac:spMkLst>
            <pc:docMk/>
            <pc:sldMk cId="4142848530" sldId="299"/>
            <ac:spMk id="19" creationId="{CC42A340-C81C-2739-60B0-B2492F3ABFB0}"/>
          </ac:spMkLst>
        </pc:spChg>
        <pc:spChg chg="add del">
          <ac:chgData name="NITANT BHAGAT" userId="25d756776cd9a43d" providerId="LiveId" clId="{850B7030-B23F-45A2-AD5A-9FA73ED8FAFE}" dt="2024-05-03T01:30:02.596" v="116" actId="478"/>
          <ac:spMkLst>
            <pc:docMk/>
            <pc:sldMk cId="4142848530" sldId="299"/>
            <ac:spMk id="23" creationId="{8429AFC7-FF18-3D2A-0B41-976DAE350CCA}"/>
          </ac:spMkLst>
        </pc:spChg>
        <pc:picChg chg="del">
          <ac:chgData name="NITANT BHAGAT" userId="25d756776cd9a43d" providerId="LiveId" clId="{850B7030-B23F-45A2-AD5A-9FA73ED8FAFE}" dt="2024-05-03T01:25:07.614" v="52" actId="478"/>
          <ac:picMkLst>
            <pc:docMk/>
            <pc:sldMk cId="4142848530" sldId="299"/>
            <ac:picMk id="4" creationId="{F18AAF9B-8B82-8773-C3E6-11839193F344}"/>
          </ac:picMkLst>
        </pc:picChg>
        <pc:picChg chg="add mod">
          <ac:chgData name="NITANT BHAGAT" userId="25d756776cd9a43d" providerId="LiveId" clId="{850B7030-B23F-45A2-AD5A-9FA73ED8FAFE}" dt="2024-05-03T01:30:28.046" v="120" actId="1076"/>
          <ac:picMkLst>
            <pc:docMk/>
            <pc:sldMk cId="4142848530" sldId="299"/>
            <ac:picMk id="5" creationId="{B763169E-D4D5-FCDB-DDD2-2AFC0FAB28D3}"/>
          </ac:picMkLst>
        </pc:picChg>
        <pc:picChg chg="mod">
          <ac:chgData name="NITANT BHAGAT" userId="25d756776cd9a43d" providerId="LiveId" clId="{850B7030-B23F-45A2-AD5A-9FA73ED8FAFE}" dt="2024-05-03T01:33:32.595" v="151" actId="1076"/>
          <ac:picMkLst>
            <pc:docMk/>
            <pc:sldMk cId="4142848530" sldId="299"/>
            <ac:picMk id="6" creationId="{7E49CE41-B003-1648-CDB0-8260F02CF974}"/>
          </ac:picMkLst>
        </pc:picChg>
        <pc:picChg chg="del">
          <ac:chgData name="NITANT BHAGAT" userId="25d756776cd9a43d" providerId="LiveId" clId="{850B7030-B23F-45A2-AD5A-9FA73ED8FAFE}" dt="2024-05-03T01:28:18.943" v="72" actId="478"/>
          <ac:picMkLst>
            <pc:docMk/>
            <pc:sldMk cId="4142848530" sldId="299"/>
            <ac:picMk id="8" creationId="{B27B4F4E-0067-9326-BD13-4350E634FF41}"/>
          </ac:picMkLst>
        </pc:picChg>
        <pc:picChg chg="add del mod">
          <ac:chgData name="NITANT BHAGAT" userId="25d756776cd9a43d" providerId="LiveId" clId="{850B7030-B23F-45A2-AD5A-9FA73ED8FAFE}" dt="2024-05-03T01:30:56.938" v="127" actId="478"/>
          <ac:picMkLst>
            <pc:docMk/>
            <pc:sldMk cId="4142848530" sldId="299"/>
            <ac:picMk id="9" creationId="{60352923-9EB7-57B6-715D-4765E4071AB0}"/>
          </ac:picMkLst>
        </pc:picChg>
        <pc:picChg chg="add mod">
          <ac:chgData name="NITANT BHAGAT" userId="25d756776cd9a43d" providerId="LiveId" clId="{850B7030-B23F-45A2-AD5A-9FA73ED8FAFE}" dt="2024-05-03T01:33:35.988" v="153" actId="14100"/>
          <ac:picMkLst>
            <pc:docMk/>
            <pc:sldMk cId="4142848530" sldId="299"/>
            <ac:picMk id="11" creationId="{0D5F74F9-8B3E-7C93-7016-6CA18D7F389C}"/>
          </ac:picMkLst>
        </pc:picChg>
        <pc:picChg chg="del">
          <ac:chgData name="NITANT BHAGAT" userId="25d756776cd9a43d" providerId="LiveId" clId="{850B7030-B23F-45A2-AD5A-9FA73ED8FAFE}" dt="2024-05-03T01:28:21.364" v="75" actId="478"/>
          <ac:picMkLst>
            <pc:docMk/>
            <pc:sldMk cId="4142848530" sldId="299"/>
            <ac:picMk id="12" creationId="{3A56C701-04B3-39D6-34FB-FB4BC41AF193}"/>
          </ac:picMkLst>
        </pc:picChg>
        <pc:picChg chg="add del mod">
          <ac:chgData name="NITANT BHAGAT" userId="25d756776cd9a43d" providerId="LiveId" clId="{850B7030-B23F-45A2-AD5A-9FA73ED8FAFE}" dt="2024-05-03T01:33:27.005" v="148" actId="478"/>
          <ac:picMkLst>
            <pc:docMk/>
            <pc:sldMk cId="4142848530" sldId="299"/>
            <ac:picMk id="16" creationId="{6C531242-9DF0-1C0E-53E7-664E899A2636}"/>
          </ac:picMkLst>
        </pc:picChg>
      </pc:sldChg>
      <pc:sldChg chg="addSp delSp modSp add mod">
        <pc:chgData name="NITANT BHAGAT" userId="25d756776cd9a43d" providerId="LiveId" clId="{850B7030-B23F-45A2-AD5A-9FA73ED8FAFE}" dt="2024-05-03T01:34:49.183" v="186" actId="14100"/>
        <pc:sldMkLst>
          <pc:docMk/>
          <pc:sldMk cId="3556835467" sldId="300"/>
        </pc:sldMkLst>
        <pc:spChg chg="del mod">
          <ac:chgData name="NITANT BHAGAT" userId="25d756776cd9a43d" providerId="LiveId" clId="{850B7030-B23F-45A2-AD5A-9FA73ED8FAFE}" dt="2024-05-03T01:33:46.014" v="156" actId="478"/>
          <ac:spMkLst>
            <pc:docMk/>
            <pc:sldMk cId="3556835467" sldId="300"/>
            <ac:spMk id="14" creationId="{44287810-2EC9-EF93-3960-A1B9C393FEF3}"/>
          </ac:spMkLst>
        </pc:spChg>
        <pc:spChg chg="mod">
          <ac:chgData name="NITANT BHAGAT" userId="25d756776cd9a43d" providerId="LiveId" clId="{850B7030-B23F-45A2-AD5A-9FA73ED8FAFE}" dt="2024-05-03T01:34:49.183" v="186" actId="14100"/>
          <ac:spMkLst>
            <pc:docMk/>
            <pc:sldMk cId="3556835467" sldId="300"/>
            <ac:spMk id="15" creationId="{83E32B66-FB1E-D62B-FFA7-F59D9986AAB8}"/>
          </ac:spMkLst>
        </pc:spChg>
        <pc:picChg chg="add mod">
          <ac:chgData name="NITANT BHAGAT" userId="25d756776cd9a43d" providerId="LiveId" clId="{850B7030-B23F-45A2-AD5A-9FA73ED8FAFE}" dt="2024-05-03T01:34:24.098" v="174" actId="1076"/>
          <ac:picMkLst>
            <pc:docMk/>
            <pc:sldMk cId="3556835467" sldId="300"/>
            <ac:picMk id="4" creationId="{1809F3DB-7B08-3FF9-B6C9-274EACA09507}"/>
          </ac:picMkLst>
        </pc:picChg>
        <pc:picChg chg="del">
          <ac:chgData name="NITANT BHAGAT" userId="25d756776cd9a43d" providerId="LiveId" clId="{850B7030-B23F-45A2-AD5A-9FA73ED8FAFE}" dt="2024-05-03T01:33:44.078" v="154" actId="478"/>
          <ac:picMkLst>
            <pc:docMk/>
            <pc:sldMk cId="3556835467" sldId="300"/>
            <ac:picMk id="5" creationId="{B763169E-D4D5-FCDB-DDD2-2AFC0FAB28D3}"/>
          </ac:picMkLst>
        </pc:picChg>
        <pc:picChg chg="del">
          <ac:chgData name="NITANT BHAGAT" userId="25d756776cd9a43d" providerId="LiveId" clId="{850B7030-B23F-45A2-AD5A-9FA73ED8FAFE}" dt="2024-05-03T01:33:49.040" v="158" actId="478"/>
          <ac:picMkLst>
            <pc:docMk/>
            <pc:sldMk cId="3556835467" sldId="300"/>
            <ac:picMk id="6" creationId="{7E49CE41-B003-1648-CDB0-8260F02CF974}"/>
          </ac:picMkLst>
        </pc:picChg>
        <pc:picChg chg="del">
          <ac:chgData name="NITANT BHAGAT" userId="25d756776cd9a43d" providerId="LiveId" clId="{850B7030-B23F-45A2-AD5A-9FA73ED8FAFE}" dt="2024-05-03T01:33:50.044" v="159" actId="478"/>
          <ac:picMkLst>
            <pc:docMk/>
            <pc:sldMk cId="3556835467" sldId="300"/>
            <ac:picMk id="11" creationId="{0D5F74F9-8B3E-7C93-7016-6CA18D7F389C}"/>
          </ac:picMkLst>
        </pc:picChg>
        <pc:picChg chg="mod">
          <ac:chgData name="NITANT BHAGAT" userId="25d756776cd9a43d" providerId="LiveId" clId="{850B7030-B23F-45A2-AD5A-9FA73ED8FAFE}" dt="2024-05-03T01:34:13.860" v="168" actId="1076"/>
          <ac:picMkLst>
            <pc:docMk/>
            <pc:sldMk cId="3556835467" sldId="300"/>
            <ac:picMk id="16" creationId="{6C531242-9DF0-1C0E-53E7-664E899A263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5/2/2024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5/2/2024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11</a:t>
            </a:fld>
            <a:endParaRPr lang="en-US"/>
          </a:p>
        </p:txBody>
      </p:sp>
    </p:spTree>
    <p:extLst>
      <p:ext uri="{BB962C8B-B14F-4D97-AF65-F5344CB8AC3E}">
        <p14:creationId xmlns:p14="http://schemas.microsoft.com/office/powerpoint/2010/main" val="3645225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12</a:t>
            </a:fld>
            <a:endParaRPr lang="en-US"/>
          </a:p>
        </p:txBody>
      </p:sp>
    </p:spTree>
    <p:extLst>
      <p:ext uri="{BB962C8B-B14F-4D97-AF65-F5344CB8AC3E}">
        <p14:creationId xmlns:p14="http://schemas.microsoft.com/office/powerpoint/2010/main" val="18615873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13</a:t>
            </a:fld>
            <a:endParaRPr lang="en-US"/>
          </a:p>
        </p:txBody>
      </p:sp>
    </p:spTree>
    <p:extLst>
      <p:ext uri="{BB962C8B-B14F-4D97-AF65-F5344CB8AC3E}">
        <p14:creationId xmlns:p14="http://schemas.microsoft.com/office/powerpoint/2010/main" val="235166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854501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3155431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838339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1231886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7</a:t>
            </a:fld>
            <a:endParaRPr lang="en-US"/>
          </a:p>
        </p:txBody>
      </p:sp>
    </p:spTree>
    <p:extLst>
      <p:ext uri="{BB962C8B-B14F-4D97-AF65-F5344CB8AC3E}">
        <p14:creationId xmlns:p14="http://schemas.microsoft.com/office/powerpoint/2010/main" val="3061529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804884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9</a:t>
            </a:fld>
            <a:endParaRPr lang="en-US"/>
          </a:p>
        </p:txBody>
      </p:sp>
    </p:spTree>
    <p:extLst>
      <p:ext uri="{BB962C8B-B14F-4D97-AF65-F5344CB8AC3E}">
        <p14:creationId xmlns:p14="http://schemas.microsoft.com/office/powerpoint/2010/main" val="4130325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10</a:t>
            </a:fld>
            <a:endParaRPr lang="en-US"/>
          </a:p>
        </p:txBody>
      </p:sp>
    </p:spTree>
    <p:extLst>
      <p:ext uri="{BB962C8B-B14F-4D97-AF65-F5344CB8AC3E}">
        <p14:creationId xmlns:p14="http://schemas.microsoft.com/office/powerpoint/2010/main" val="1015613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5/2/2024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5/2/2024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5/2/2024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5/2/2024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5/2/2024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5/2/2024</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957262"/>
            <a:ext cx="8019288" cy="4510850"/>
          </a:xfrm>
          <a:solidFill>
            <a:schemeClr val="tx1"/>
          </a:solidFill>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8019288" y="2459736"/>
            <a:ext cx="4172712" cy="2286000"/>
          </a:xfrm>
        </p:spPr>
        <p:txBody>
          <a:bodyPr/>
          <a:lstStyle/>
          <a:p>
            <a:r>
              <a:rPr lang="en-US" dirty="0">
                <a:solidFill>
                  <a:schemeClr val="tx1"/>
                </a:solidFill>
              </a:rPr>
              <a:t>Netflix Data Exploration </a:t>
            </a:r>
            <a:br>
              <a:rPr lang="en-US" dirty="0">
                <a:solidFill>
                  <a:schemeClr val="tx1"/>
                </a:solidFill>
              </a:rPr>
            </a:br>
            <a:r>
              <a:rPr lang="en-US" sz="1800" dirty="0">
                <a:solidFill>
                  <a:schemeClr val="tx1"/>
                </a:solidFill>
              </a:rPr>
              <a:t>Team 5</a:t>
            </a:r>
            <a:br>
              <a:rPr lang="en-US" sz="1800" dirty="0">
                <a:solidFill>
                  <a:schemeClr val="tx1"/>
                </a:solidFill>
              </a:rPr>
            </a:br>
            <a:r>
              <a:rPr lang="en-US" sz="1800" dirty="0">
                <a:solidFill>
                  <a:schemeClr val="tx1"/>
                </a:solidFill>
              </a:rPr>
              <a:t>Python Programming</a:t>
            </a:r>
            <a:endParaRPr lang="en-US" dirty="0">
              <a:solidFill>
                <a:schemeClr val="tx1"/>
              </a:solidFill>
            </a:endParaRPr>
          </a:p>
        </p:txBody>
      </p:sp>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766195" y="33090"/>
            <a:ext cx="10659610" cy="1325880"/>
          </a:xfrm>
          <a:noFill/>
        </p:spPr>
        <p:txBody>
          <a:bodyPr anchor="ctr"/>
          <a:lstStyle/>
          <a:p>
            <a:r>
              <a:rPr lang="en-US" sz="2400" dirty="0"/>
              <a:t>Machine Learning (Linear Regression)</a:t>
            </a:r>
          </a:p>
        </p:txBody>
      </p:sp>
      <p:sp>
        <p:nvSpPr>
          <p:cNvPr id="8" name="Content Placeholder 7">
            <a:extLst>
              <a:ext uri="{FF2B5EF4-FFF2-40B4-BE49-F238E27FC236}">
                <a16:creationId xmlns:a16="http://schemas.microsoft.com/office/drawing/2014/main" id="{D2EEFDFC-AB74-680E-47D8-BD06E7244EA9}"/>
              </a:ext>
            </a:extLst>
          </p:cNvPr>
          <p:cNvSpPr>
            <a:spLocks noGrp="1"/>
          </p:cNvSpPr>
          <p:nvPr>
            <p:ph sz="quarter" idx="14"/>
          </p:nvPr>
        </p:nvSpPr>
        <p:spPr>
          <a:xfrm>
            <a:off x="694189" y="1358970"/>
            <a:ext cx="6346372" cy="5254568"/>
          </a:xfrm>
        </p:spPr>
        <p:txBody>
          <a:bodyPr>
            <a:normAutofit fontScale="92500"/>
          </a:bodyPr>
          <a:lstStyle/>
          <a:p>
            <a:pPr marL="285750" indent="-285750">
              <a:buFont typeface="Arial" panose="020B0604020202020204" pitchFamily="34" charset="0"/>
              <a:buChar char="•"/>
            </a:pPr>
            <a:r>
              <a:rPr lang="en-US" sz="1600" dirty="0"/>
              <a:t>Model Training and Evaluation: Utilizing the sklearn library, we applied linear regression to predict the duration of Netflix content based on features such as release year, content type (movie or TV show), and content rating. The dataset was split into training and testing sets to evaluate model performance.</a:t>
            </a:r>
          </a:p>
          <a:p>
            <a:pPr marL="285750" indent="-285750">
              <a:buFont typeface="Arial" panose="020B0604020202020204" pitchFamily="34" charset="0"/>
              <a:buChar char="•"/>
            </a:pPr>
            <a:r>
              <a:rPr lang="en-US" sz="1600" dirty="0"/>
              <a:t>Model Performance: The trained linear regression model achieved a Mean Absolute Error (MAE) of approximately 15.46 when predicting content durations. This metric quantifies the average difference between the actual and predicted durations, providing insight into the model's accuracy.</a:t>
            </a:r>
          </a:p>
          <a:p>
            <a:pPr marL="285750" indent="-285750">
              <a:buFont typeface="Arial" panose="020B0604020202020204" pitchFamily="34" charset="0"/>
              <a:buChar char="•"/>
            </a:pPr>
            <a:r>
              <a:rPr lang="en-US" sz="1600" dirty="0"/>
              <a:t>Actual vs. Predicted Durations: A scatter plot illustrates the comparison between actual and predicted durations of Netflix content. Despite some variance, the plot demonstrates the model's ability to capture trends and patterns in content durations.</a:t>
            </a:r>
          </a:p>
          <a:p>
            <a:pPr marL="285750" indent="-285750">
              <a:buFont typeface="Arial" panose="020B0604020202020204" pitchFamily="34" charset="0"/>
              <a:buChar char="•"/>
            </a:pPr>
            <a:r>
              <a:rPr lang="en-US" sz="1600" dirty="0"/>
              <a:t>Release Year vs. Average Duration: A line chart depicts the relationship between release year and the average duration of Netflix content. This visualization reveals trends in content duration over time, offering insights into evolving viewer preferences and content production strategies.</a:t>
            </a:r>
          </a:p>
          <a:p>
            <a:pPr marL="285750" indent="-285750">
              <a:buFont typeface="Arial" panose="020B0604020202020204" pitchFamily="34" charset="0"/>
              <a:buChar char="•"/>
            </a:pPr>
            <a:r>
              <a:rPr lang="en-US" sz="1600" dirty="0"/>
              <a:t>Implications and Insights: The linear regression analysis enables us to understand the factors influencing content duration and predict durations for future Netflix releases. This insight can inform content planning, scheduling, and audience engagement strategies, ultimately enhancing the viewer experience.</a:t>
            </a:r>
            <a:endParaRPr lang="en-IN" sz="1600" dirty="0"/>
          </a:p>
        </p:txBody>
      </p:sp>
      <p:pic>
        <p:nvPicPr>
          <p:cNvPr id="10" name="Picture 9">
            <a:extLst>
              <a:ext uri="{FF2B5EF4-FFF2-40B4-BE49-F238E27FC236}">
                <a16:creationId xmlns:a16="http://schemas.microsoft.com/office/drawing/2014/main" id="{B54DF37F-DF66-3DCA-D383-DA43126843ED}"/>
              </a:ext>
            </a:extLst>
          </p:cNvPr>
          <p:cNvPicPr>
            <a:picLocks noChangeAspect="1"/>
          </p:cNvPicPr>
          <p:nvPr/>
        </p:nvPicPr>
        <p:blipFill rotWithShape="1">
          <a:blip r:embed="rId3"/>
          <a:srcRect r="48706"/>
          <a:stretch/>
        </p:blipFill>
        <p:spPr>
          <a:xfrm>
            <a:off x="7787003" y="1047817"/>
            <a:ext cx="3494223" cy="2642440"/>
          </a:xfrm>
          <a:prstGeom prst="rect">
            <a:avLst/>
          </a:prstGeom>
        </p:spPr>
      </p:pic>
      <p:pic>
        <p:nvPicPr>
          <p:cNvPr id="11" name="Picture 10">
            <a:extLst>
              <a:ext uri="{FF2B5EF4-FFF2-40B4-BE49-F238E27FC236}">
                <a16:creationId xmlns:a16="http://schemas.microsoft.com/office/drawing/2014/main" id="{A2E5AFD0-93E0-0168-C309-DC4DDE950117}"/>
              </a:ext>
            </a:extLst>
          </p:cNvPr>
          <p:cNvPicPr>
            <a:picLocks noChangeAspect="1"/>
          </p:cNvPicPr>
          <p:nvPr/>
        </p:nvPicPr>
        <p:blipFill rotWithShape="1">
          <a:blip r:embed="rId3"/>
          <a:srcRect l="48947" r="-241"/>
          <a:stretch/>
        </p:blipFill>
        <p:spPr>
          <a:xfrm>
            <a:off x="7787003" y="3820886"/>
            <a:ext cx="3494223" cy="2642440"/>
          </a:xfrm>
          <a:prstGeom prst="rect">
            <a:avLst/>
          </a:prstGeom>
        </p:spPr>
      </p:pic>
    </p:spTree>
    <p:extLst>
      <p:ext uri="{BB962C8B-B14F-4D97-AF65-F5344CB8AC3E}">
        <p14:creationId xmlns:p14="http://schemas.microsoft.com/office/powerpoint/2010/main" val="729609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1" y="33090"/>
            <a:ext cx="10515600" cy="1325880"/>
          </a:xfrm>
          <a:noFill/>
        </p:spPr>
        <p:txBody>
          <a:bodyPr anchor="ctr"/>
          <a:lstStyle/>
          <a:p>
            <a:r>
              <a:rPr lang="en-US" dirty="0"/>
              <a:t>Machine Learning (Logistic Regression)</a:t>
            </a:r>
          </a:p>
        </p:txBody>
      </p:sp>
      <p:sp>
        <p:nvSpPr>
          <p:cNvPr id="3" name="Content Placeholder 7">
            <a:extLst>
              <a:ext uri="{FF2B5EF4-FFF2-40B4-BE49-F238E27FC236}">
                <a16:creationId xmlns:a16="http://schemas.microsoft.com/office/drawing/2014/main" id="{4E5D4ED3-78AF-E358-8ABC-9B02455AC93E}"/>
              </a:ext>
            </a:extLst>
          </p:cNvPr>
          <p:cNvSpPr txBox="1">
            <a:spLocks/>
          </p:cNvSpPr>
          <p:nvPr/>
        </p:nvSpPr>
        <p:spPr>
          <a:xfrm>
            <a:off x="656866" y="1208758"/>
            <a:ext cx="6346372" cy="5254568"/>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spcAft>
                <a:spcPts val="0"/>
              </a:spcAft>
              <a:buClr>
                <a:schemeClr val="accent2"/>
              </a:buClr>
              <a:buFont typeface="Wingdings" panose="05000000000000000000" pitchFamily="2" charset="2"/>
              <a:buNone/>
              <a:defRPr sz="1800" kern="1200">
                <a:solidFill>
                  <a:schemeClr val="tx1"/>
                </a:solidFill>
                <a:latin typeface="+mn-lt"/>
                <a:ea typeface="+mn-ea"/>
                <a:cs typeface="+mn-cs"/>
              </a:defRPr>
            </a:lvl1pPr>
            <a:lvl2pPr marL="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3pPr>
            <a:lvl4pPr marL="6858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a:t>Content: Data Preprocessing: Categorical variables such as content type (movie or TV show) and content rating were encoded using </a:t>
            </a:r>
            <a:r>
              <a:rPr lang="en-US" sz="1600" dirty="0" err="1"/>
              <a:t>LabelEncoder</a:t>
            </a:r>
            <a:r>
              <a:rPr lang="en-US" sz="1600" dirty="0"/>
              <a:t> to prepare the data for logistic regression modeling.</a:t>
            </a:r>
          </a:p>
          <a:p>
            <a:pPr marL="285750" indent="-285750">
              <a:buFont typeface="Arial" panose="020B0604020202020204" pitchFamily="34" charset="0"/>
              <a:buChar char="•"/>
            </a:pPr>
            <a:r>
              <a:rPr lang="en-US" sz="1600" dirty="0"/>
              <a:t>Model Training and Evaluation: The dataset was split into training and testing sets, and a logistic regression model was trained using the sklearn library. The model's performance was evaluated using classification report metrics, including precision, recall, and F1-score.</a:t>
            </a:r>
          </a:p>
          <a:p>
            <a:pPr marL="285750" indent="-285750">
              <a:buFont typeface="Arial" panose="020B0604020202020204" pitchFamily="34" charset="0"/>
              <a:buChar char="•"/>
            </a:pPr>
            <a:r>
              <a:rPr lang="en-US" sz="1600" dirty="0"/>
              <a:t>Classification Report: The classification report provides a detailed evaluation of the model's performance, including precision, recall, and F1-score for each class (movie or TV show). The report indicates high accuracy and performance across both classes, with precision, recall, and F1-score values all close to 1.</a:t>
            </a:r>
          </a:p>
          <a:p>
            <a:pPr marL="285750" indent="-285750">
              <a:buFont typeface="Arial" panose="020B0604020202020204" pitchFamily="34" charset="0"/>
              <a:buChar char="•"/>
            </a:pPr>
            <a:r>
              <a:rPr lang="en-US" sz="1600" dirty="0"/>
              <a:t>Confusion Matrix: A confusion matrix visualization further illustrates the performance of the logistic regression model by comparing predicted versus actual classifications. The heatmap depicts the number of correct and incorrect predictions for each class, providing insights into the model's ability to classify Netflix content accurately.</a:t>
            </a:r>
          </a:p>
          <a:p>
            <a:pPr marL="285750" indent="-285750">
              <a:buFont typeface="Arial" panose="020B0604020202020204" pitchFamily="34" charset="0"/>
              <a:buChar char="•"/>
            </a:pPr>
            <a:r>
              <a:rPr lang="en-US" sz="1600" dirty="0"/>
              <a:t>Implications and Insights: The logistic regression analysis enables accurate classification of Netflix content based on features such as release year and content rating. This insight can inform content recommendation systems, personalized user experiences, and content categorization strategies on the Netflix platform.</a:t>
            </a:r>
            <a:endParaRPr lang="en-IN" sz="1600" dirty="0"/>
          </a:p>
        </p:txBody>
      </p:sp>
      <p:pic>
        <p:nvPicPr>
          <p:cNvPr id="9" name="Picture 8">
            <a:extLst>
              <a:ext uri="{FF2B5EF4-FFF2-40B4-BE49-F238E27FC236}">
                <a16:creationId xmlns:a16="http://schemas.microsoft.com/office/drawing/2014/main" id="{03F3EB1C-984C-235E-A562-0F72D16FED5E}"/>
              </a:ext>
            </a:extLst>
          </p:cNvPr>
          <p:cNvPicPr>
            <a:picLocks noChangeAspect="1"/>
          </p:cNvPicPr>
          <p:nvPr/>
        </p:nvPicPr>
        <p:blipFill>
          <a:blip r:embed="rId3"/>
          <a:stretch>
            <a:fillRect/>
          </a:stretch>
        </p:blipFill>
        <p:spPr>
          <a:xfrm>
            <a:off x="7428951" y="1358970"/>
            <a:ext cx="3924848" cy="1352739"/>
          </a:xfrm>
          <a:prstGeom prst="rect">
            <a:avLst/>
          </a:prstGeom>
        </p:spPr>
      </p:pic>
      <p:pic>
        <p:nvPicPr>
          <p:cNvPr id="11" name="Picture 10">
            <a:extLst>
              <a:ext uri="{FF2B5EF4-FFF2-40B4-BE49-F238E27FC236}">
                <a16:creationId xmlns:a16="http://schemas.microsoft.com/office/drawing/2014/main" id="{ACFD1B30-A7D5-6929-C856-E9BF74111132}"/>
              </a:ext>
            </a:extLst>
          </p:cNvPr>
          <p:cNvPicPr>
            <a:picLocks noChangeAspect="1"/>
          </p:cNvPicPr>
          <p:nvPr/>
        </p:nvPicPr>
        <p:blipFill>
          <a:blip r:embed="rId4"/>
          <a:stretch>
            <a:fillRect/>
          </a:stretch>
        </p:blipFill>
        <p:spPr>
          <a:xfrm>
            <a:off x="7610286" y="2874356"/>
            <a:ext cx="3788719" cy="3194138"/>
          </a:xfrm>
          <a:prstGeom prst="rect">
            <a:avLst/>
          </a:prstGeom>
        </p:spPr>
      </p:pic>
    </p:spTree>
    <p:extLst>
      <p:ext uri="{BB962C8B-B14F-4D97-AF65-F5344CB8AC3E}">
        <p14:creationId xmlns:p14="http://schemas.microsoft.com/office/powerpoint/2010/main" val="32054435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1" y="33090"/>
            <a:ext cx="10515600" cy="1325880"/>
          </a:xfrm>
          <a:noFill/>
        </p:spPr>
        <p:txBody>
          <a:bodyPr anchor="ctr"/>
          <a:lstStyle/>
          <a:p>
            <a:r>
              <a:rPr lang="en-US" dirty="0"/>
              <a:t>Machine Learning (Decision Tree)</a:t>
            </a:r>
          </a:p>
        </p:txBody>
      </p:sp>
      <p:sp>
        <p:nvSpPr>
          <p:cNvPr id="6" name="Content Placeholder 7">
            <a:extLst>
              <a:ext uri="{FF2B5EF4-FFF2-40B4-BE49-F238E27FC236}">
                <a16:creationId xmlns:a16="http://schemas.microsoft.com/office/drawing/2014/main" id="{76FD21FE-C576-3A7A-6D95-4DF0A489D8DD}"/>
              </a:ext>
            </a:extLst>
          </p:cNvPr>
          <p:cNvSpPr txBox="1">
            <a:spLocks/>
          </p:cNvSpPr>
          <p:nvPr/>
        </p:nvSpPr>
        <p:spPr>
          <a:xfrm>
            <a:off x="656866" y="1208758"/>
            <a:ext cx="6346372" cy="5254568"/>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spcAft>
                <a:spcPts val="0"/>
              </a:spcAft>
              <a:buClr>
                <a:schemeClr val="accent2"/>
              </a:buClr>
              <a:buFont typeface="Wingdings" panose="05000000000000000000" pitchFamily="2" charset="2"/>
              <a:buNone/>
              <a:defRPr sz="1800" kern="1200">
                <a:solidFill>
                  <a:schemeClr val="tx1"/>
                </a:solidFill>
                <a:latin typeface="+mn-lt"/>
                <a:ea typeface="+mn-ea"/>
                <a:cs typeface="+mn-cs"/>
              </a:defRPr>
            </a:lvl1pPr>
            <a:lvl2pPr marL="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3pPr>
            <a:lvl4pPr marL="6858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a:t>Data Preprocessing: Categorical variables such as content type (movie or TV show) and content rating were encoded using </a:t>
            </a:r>
            <a:r>
              <a:rPr lang="en-US" sz="1600" dirty="0" err="1"/>
              <a:t>LabelEncoder</a:t>
            </a:r>
            <a:r>
              <a:rPr lang="en-US" sz="1600" dirty="0"/>
              <a:t> to prepare the data for decision tree classification.</a:t>
            </a:r>
          </a:p>
          <a:p>
            <a:pPr marL="285750" indent="-285750">
              <a:buFont typeface="Arial" panose="020B0604020202020204" pitchFamily="34" charset="0"/>
              <a:buChar char="•"/>
            </a:pPr>
            <a:r>
              <a:rPr lang="en-US" sz="1600" dirty="0"/>
              <a:t>Model Training and Evaluation: The dataset was split into training and testing sets, and a decision tree classifier was trained using the sklearn library. The model's performance was evaluated using a classification report, which includes precision, recall, and F1-score metrics.</a:t>
            </a:r>
          </a:p>
          <a:p>
            <a:pPr marL="285750" indent="-285750">
              <a:buFont typeface="Arial" panose="020B0604020202020204" pitchFamily="34" charset="0"/>
              <a:buChar char="•"/>
            </a:pPr>
            <a:r>
              <a:rPr lang="en-US" sz="1600" dirty="0"/>
              <a:t>Decision Tree Classification Report: The classification report provides insights into the decision tree model's performance, indicating precision, recall, and F1-score for each class (TV show or movie). The report highlights the model's ability to predict movie classification with higher accuracy compared to TV shows.</a:t>
            </a:r>
          </a:p>
          <a:p>
            <a:pPr marL="285750" indent="-285750">
              <a:buFont typeface="Arial" panose="020B0604020202020204" pitchFamily="34" charset="0"/>
              <a:buChar char="•"/>
            </a:pPr>
            <a:r>
              <a:rPr lang="en-US" sz="1600" dirty="0"/>
              <a:t>Decision Tree Visualization: A visual representation of the decision tree model is depicted, illustrating the decision-making process based on features such as release year and content rating. The tree structure provides interpretability and insights into the factors influencing content classification.</a:t>
            </a:r>
          </a:p>
          <a:p>
            <a:pPr marL="285750" indent="-285750">
              <a:buFont typeface="Arial" panose="020B0604020202020204" pitchFamily="34" charset="0"/>
              <a:buChar char="•"/>
            </a:pPr>
            <a:r>
              <a:rPr lang="en-US" sz="1600" dirty="0"/>
              <a:t>Confusion Matrix: A confusion matrix visualization further illustrates the performance of the decision tree classifier by comparing predicted versus actual classifications. The heatmap displays the number of correct and incorrect predictions for each class, facilitating a deeper understanding of classification accuracy.</a:t>
            </a:r>
          </a:p>
          <a:p>
            <a:pPr marL="285750" indent="-285750">
              <a:buFont typeface="Arial" panose="020B0604020202020204" pitchFamily="34" charset="0"/>
              <a:buChar char="•"/>
            </a:pPr>
            <a:r>
              <a:rPr lang="en-US" sz="1600" dirty="0"/>
              <a:t>Implications and Insights: Decision tree classification offers a transparent and interpretable approach to categorizing Netflix content based on relevant features. This insight can inform content recommendation algorithms, content categorization strategies, and personalized user experiences on the Netflix platform.</a:t>
            </a:r>
            <a:endParaRPr lang="en-IN" sz="1600" dirty="0"/>
          </a:p>
        </p:txBody>
      </p:sp>
      <p:pic>
        <p:nvPicPr>
          <p:cNvPr id="9" name="Picture 8">
            <a:extLst>
              <a:ext uri="{FF2B5EF4-FFF2-40B4-BE49-F238E27FC236}">
                <a16:creationId xmlns:a16="http://schemas.microsoft.com/office/drawing/2014/main" id="{029E5D8F-456A-86E0-3585-423560B402EF}"/>
              </a:ext>
            </a:extLst>
          </p:cNvPr>
          <p:cNvPicPr>
            <a:picLocks noChangeAspect="1"/>
          </p:cNvPicPr>
          <p:nvPr/>
        </p:nvPicPr>
        <p:blipFill>
          <a:blip r:embed="rId3"/>
          <a:stretch>
            <a:fillRect/>
          </a:stretch>
        </p:blipFill>
        <p:spPr>
          <a:xfrm>
            <a:off x="8007007" y="1208758"/>
            <a:ext cx="3097333" cy="2623129"/>
          </a:xfrm>
          <a:prstGeom prst="rect">
            <a:avLst/>
          </a:prstGeom>
        </p:spPr>
      </p:pic>
      <p:pic>
        <p:nvPicPr>
          <p:cNvPr id="11" name="Picture 10">
            <a:extLst>
              <a:ext uri="{FF2B5EF4-FFF2-40B4-BE49-F238E27FC236}">
                <a16:creationId xmlns:a16="http://schemas.microsoft.com/office/drawing/2014/main" id="{6103E43E-83A5-E9EB-3E89-893FEC2351B5}"/>
              </a:ext>
            </a:extLst>
          </p:cNvPr>
          <p:cNvPicPr>
            <a:picLocks noChangeAspect="1"/>
          </p:cNvPicPr>
          <p:nvPr/>
        </p:nvPicPr>
        <p:blipFill>
          <a:blip r:embed="rId4"/>
          <a:stretch>
            <a:fillRect/>
          </a:stretch>
        </p:blipFill>
        <p:spPr>
          <a:xfrm>
            <a:off x="7467323" y="4431329"/>
            <a:ext cx="3962953" cy="1505160"/>
          </a:xfrm>
          <a:prstGeom prst="rect">
            <a:avLst/>
          </a:prstGeom>
        </p:spPr>
      </p:pic>
    </p:spTree>
    <p:extLst>
      <p:ext uri="{BB962C8B-B14F-4D97-AF65-F5344CB8AC3E}">
        <p14:creationId xmlns:p14="http://schemas.microsoft.com/office/powerpoint/2010/main" val="1736469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1" y="33090"/>
            <a:ext cx="10515600" cy="1325880"/>
          </a:xfrm>
          <a:noFill/>
        </p:spPr>
        <p:txBody>
          <a:bodyPr anchor="ctr"/>
          <a:lstStyle/>
          <a:p>
            <a:r>
              <a:rPr lang="en-US" dirty="0"/>
              <a:t>Machine Learning (Random forest)</a:t>
            </a:r>
          </a:p>
        </p:txBody>
      </p:sp>
      <p:sp>
        <p:nvSpPr>
          <p:cNvPr id="3" name="Content Placeholder 7">
            <a:extLst>
              <a:ext uri="{FF2B5EF4-FFF2-40B4-BE49-F238E27FC236}">
                <a16:creationId xmlns:a16="http://schemas.microsoft.com/office/drawing/2014/main" id="{C528756A-B945-047E-DEE2-F8DAEDF7D00E}"/>
              </a:ext>
            </a:extLst>
          </p:cNvPr>
          <p:cNvSpPr txBox="1">
            <a:spLocks/>
          </p:cNvSpPr>
          <p:nvPr/>
        </p:nvSpPr>
        <p:spPr>
          <a:xfrm>
            <a:off x="656866" y="1208758"/>
            <a:ext cx="6346372" cy="5254568"/>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spcAft>
                <a:spcPts val="0"/>
              </a:spcAft>
              <a:buClr>
                <a:schemeClr val="accent2"/>
              </a:buClr>
              <a:buFont typeface="Wingdings" panose="05000000000000000000" pitchFamily="2" charset="2"/>
              <a:buNone/>
              <a:defRPr sz="1800" kern="1200">
                <a:solidFill>
                  <a:schemeClr val="tx1"/>
                </a:solidFill>
                <a:latin typeface="+mn-lt"/>
                <a:ea typeface="+mn-ea"/>
                <a:cs typeface="+mn-cs"/>
              </a:defRPr>
            </a:lvl1pPr>
            <a:lvl2pPr marL="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3pPr>
            <a:lvl4pPr marL="6858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a:t>Data Preparation: The dataset was preprocessed to encode categorical variables and select relevant features for predicting adults rating based on features such as release year and content type (movie or TV show).</a:t>
            </a:r>
          </a:p>
          <a:p>
            <a:pPr marL="285750" indent="-285750">
              <a:buFont typeface="Arial" panose="020B0604020202020204" pitchFamily="34" charset="0"/>
              <a:buChar char="•"/>
            </a:pPr>
            <a:r>
              <a:rPr lang="en-US" sz="1600" dirty="0"/>
              <a:t>Model Training and Evaluation: The data was split into training and testing sets, and a random forest classifier was trained using the sklearn library with 100 estimators. The model's performance was evaluated using a classification report, which includes precision, recall, and F1-score metrics.</a:t>
            </a:r>
          </a:p>
          <a:p>
            <a:pPr marL="285750" indent="-285750">
              <a:buFont typeface="Arial" panose="020B0604020202020204" pitchFamily="34" charset="0"/>
              <a:buChar char="•"/>
            </a:pPr>
            <a:r>
              <a:rPr lang="en-US" sz="1600" dirty="0"/>
              <a:t>Random Forest Classification Report: The classification report provides insights into the random forest model's performance in predicting adults rating, indicating precision, recall, and F1-score for each class (adults or not adults). The report highlights the model's moderate accuracy in predicting adults rating based on the provided features.</a:t>
            </a:r>
          </a:p>
          <a:p>
            <a:pPr marL="285750" indent="-285750">
              <a:buFont typeface="Arial" panose="020B0604020202020204" pitchFamily="34" charset="0"/>
              <a:buChar char="•"/>
            </a:pPr>
            <a:r>
              <a:rPr lang="en-US" sz="1600" dirty="0"/>
              <a:t>Confusion Matrix: A confusion matrix visualization further illustrates the performance of the random forest classifier by comparing predicted versus actual classifications for adults rating. The heatmap displays the number of correct and incorrect predictions for each class, providing insights into the model's classification accuracy.</a:t>
            </a:r>
          </a:p>
          <a:p>
            <a:pPr marL="285750" indent="-285750">
              <a:buFont typeface="Arial" panose="020B0604020202020204" pitchFamily="34" charset="0"/>
              <a:buChar char="•"/>
            </a:pPr>
            <a:r>
              <a:rPr lang="en-US" sz="1600" dirty="0"/>
              <a:t>Implications and Insights: Random forest classification offers a robust and scalable approach to predicting adults rating based on features extracted from Netflix content metadata. This insight can inform content categorization strategies, parental controls, and content recommendation systems on the Netflix platform.</a:t>
            </a:r>
            <a:endParaRPr lang="en-IN" sz="1600" dirty="0"/>
          </a:p>
        </p:txBody>
      </p:sp>
      <p:pic>
        <p:nvPicPr>
          <p:cNvPr id="6" name="Picture 5">
            <a:extLst>
              <a:ext uri="{FF2B5EF4-FFF2-40B4-BE49-F238E27FC236}">
                <a16:creationId xmlns:a16="http://schemas.microsoft.com/office/drawing/2014/main" id="{774422BF-94CB-6768-80AB-A9654D07A022}"/>
              </a:ext>
            </a:extLst>
          </p:cNvPr>
          <p:cNvPicPr>
            <a:picLocks noChangeAspect="1"/>
          </p:cNvPicPr>
          <p:nvPr/>
        </p:nvPicPr>
        <p:blipFill>
          <a:blip r:embed="rId3"/>
          <a:stretch>
            <a:fillRect/>
          </a:stretch>
        </p:blipFill>
        <p:spPr>
          <a:xfrm>
            <a:off x="7184573" y="1208758"/>
            <a:ext cx="4465739" cy="1670557"/>
          </a:xfrm>
          <a:prstGeom prst="rect">
            <a:avLst/>
          </a:prstGeom>
        </p:spPr>
      </p:pic>
      <p:pic>
        <p:nvPicPr>
          <p:cNvPr id="9" name="Picture 8">
            <a:extLst>
              <a:ext uri="{FF2B5EF4-FFF2-40B4-BE49-F238E27FC236}">
                <a16:creationId xmlns:a16="http://schemas.microsoft.com/office/drawing/2014/main" id="{58AB07D4-7F0D-EF84-B9DC-A05961249EEC}"/>
              </a:ext>
            </a:extLst>
          </p:cNvPr>
          <p:cNvPicPr>
            <a:picLocks noChangeAspect="1"/>
          </p:cNvPicPr>
          <p:nvPr/>
        </p:nvPicPr>
        <p:blipFill>
          <a:blip r:embed="rId4"/>
          <a:stretch>
            <a:fillRect/>
          </a:stretch>
        </p:blipFill>
        <p:spPr>
          <a:xfrm>
            <a:off x="7358722" y="3144094"/>
            <a:ext cx="3911952" cy="3319232"/>
          </a:xfrm>
          <a:prstGeom prst="rect">
            <a:avLst/>
          </a:prstGeom>
        </p:spPr>
      </p:pic>
    </p:spTree>
    <p:extLst>
      <p:ext uri="{BB962C8B-B14F-4D97-AF65-F5344CB8AC3E}">
        <p14:creationId xmlns:p14="http://schemas.microsoft.com/office/powerpoint/2010/main" val="451299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1D3ED-780A-AEA1-B4B1-C47CC0C65384}"/>
              </a:ext>
            </a:extLst>
          </p:cNvPr>
          <p:cNvSpPr>
            <a:spLocks noGrp="1"/>
          </p:cNvSpPr>
          <p:nvPr>
            <p:ph type="title"/>
          </p:nvPr>
        </p:nvSpPr>
        <p:spPr>
          <a:xfrm>
            <a:off x="6562816" y="457200"/>
            <a:ext cx="4837176" cy="715818"/>
          </a:xfrm>
        </p:spPr>
        <p:txBody>
          <a:bodyPr anchor="b">
            <a:normAutofit/>
          </a:bodyPr>
          <a:lstStyle/>
          <a:p>
            <a:r>
              <a:rPr lang="en-IN" dirty="0"/>
              <a:t>Future analysis</a:t>
            </a:r>
          </a:p>
        </p:txBody>
      </p:sp>
      <p:pic>
        <p:nvPicPr>
          <p:cNvPr id="6" name="Video 5" descr="3D Graphs">
            <a:extLst>
              <a:ext uri="{FF2B5EF4-FFF2-40B4-BE49-F238E27FC236}">
                <a16:creationId xmlns:a16="http://schemas.microsoft.com/office/drawing/2014/main" id="{C411A5AD-149A-EE45-D522-4BB589BD2D6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448" r="48252" b="-1"/>
          <a:stretch/>
        </p:blipFill>
        <p:spPr>
          <a:xfrm>
            <a:off x="-28882" y="10"/>
            <a:ext cx="6115050" cy="6857990"/>
          </a:xfrm>
          <a:prstGeom prst="parallelogram">
            <a:avLst/>
          </a:prstGeom>
          <a:noFill/>
          <a:ln>
            <a:noFill/>
          </a:ln>
        </p:spPr>
      </p:pic>
      <p:sp>
        <p:nvSpPr>
          <p:cNvPr id="8" name="Content Placeholder 7">
            <a:extLst>
              <a:ext uri="{FF2B5EF4-FFF2-40B4-BE49-F238E27FC236}">
                <a16:creationId xmlns:a16="http://schemas.microsoft.com/office/drawing/2014/main" id="{83B4F14F-F580-D5EC-6080-62DF4BB6982B}"/>
              </a:ext>
            </a:extLst>
          </p:cNvPr>
          <p:cNvSpPr txBox="1">
            <a:spLocks/>
          </p:cNvSpPr>
          <p:nvPr/>
        </p:nvSpPr>
        <p:spPr>
          <a:xfrm>
            <a:off x="6265418" y="1358484"/>
            <a:ext cx="5411470" cy="454854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spcAft>
                <a:spcPts val="0"/>
              </a:spcAft>
              <a:buClr>
                <a:schemeClr val="accent2"/>
              </a:buClr>
              <a:buFont typeface="Wingdings" panose="05000000000000000000" pitchFamily="2" charset="2"/>
              <a:buNone/>
              <a:defRPr sz="1800" kern="1200">
                <a:solidFill>
                  <a:schemeClr val="tx1"/>
                </a:solidFill>
                <a:latin typeface="+mn-lt"/>
                <a:ea typeface="+mn-ea"/>
                <a:cs typeface="+mn-cs"/>
              </a:defRPr>
            </a:lvl1pPr>
            <a:lvl2pPr marL="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3pPr>
            <a:lvl4pPr marL="6858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dirty="0"/>
              <a:t>Exploring Additional Features: Future analysis could involve exploring additional features such as director, cast, genre, and viewer ratings to gain deeper insights into content characteristics and viewer preferences. Incorporating these features into predictive models could enhance content recommendation algorithms and personalize user experiences on the Netflix platform.</a:t>
            </a:r>
          </a:p>
          <a:p>
            <a:pPr marL="285750" indent="-285750">
              <a:buFont typeface="Arial" panose="020B0604020202020204" pitchFamily="34" charset="0"/>
              <a:buChar char="•"/>
            </a:pPr>
            <a:r>
              <a:rPr lang="en-US" sz="1400" dirty="0"/>
              <a:t>Advanced Machine Learning Techniques: Leveraging advanced machine learning techniques such as natural language processing (NLP) for analyzing textual descriptions, deep learning for image recognition, and collaborative filtering for user-based recommendations can further enhance the sophistication and accuracy of content recommendation systems. Investing in cutting-edge technologies and methodologies can position Netflix as a leader in the entertainment industry.</a:t>
            </a:r>
          </a:p>
          <a:p>
            <a:pPr marL="285750" indent="-285750">
              <a:buFont typeface="Arial" panose="020B0604020202020204" pitchFamily="34" charset="0"/>
              <a:buChar char="•"/>
            </a:pPr>
            <a:r>
              <a:rPr lang="en-US" sz="1400" dirty="0"/>
              <a:t>Enhancing Model Performance: Continuous efforts to enhance model performance through hyperparameter tuning, feature engineering, and ensemble learning methods can lead to more accurate predictions and actionable insights. Collaborative research and development initiatives with academia and industry partners can drive innovation and push the boundaries of predictive analytics in the streaming media domain.</a:t>
            </a:r>
            <a:endParaRPr lang="en-IN" sz="1400" dirty="0"/>
          </a:p>
        </p:txBody>
      </p:sp>
    </p:spTree>
    <p:extLst>
      <p:ext uri="{BB962C8B-B14F-4D97-AF65-F5344CB8AC3E}">
        <p14:creationId xmlns:p14="http://schemas.microsoft.com/office/powerpoint/2010/main" val="1693922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8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mute="1">
                <p:cTn id="12" repeatCount="indefinite" fill="hold" display="0">
                  <p:stCondLst>
                    <p:cond delay="indefinite"/>
                  </p:stCondLst>
                </p:cTn>
                <p:tgtEl>
                  <p:spTgt spid="6"/>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2"/>
          <a:srcRect/>
          <a:stretch/>
        </p:blipFill>
        <p:spPr>
          <a:xfrm>
            <a:off x="0" y="0"/>
            <a:ext cx="12192000" cy="6858000"/>
          </a:xfrm>
        </p:spPr>
      </p:pic>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1362437" y="400485"/>
            <a:ext cx="9467127" cy="2527911"/>
          </a:xfrm>
        </p:spPr>
        <p:txBody>
          <a:bodyPr/>
          <a:lstStyle/>
          <a:p>
            <a:r>
              <a:rPr lang="en-US" dirty="0"/>
              <a:t>THANK YOU</a:t>
            </a:r>
          </a:p>
        </p:txBody>
      </p:sp>
      <p:sp>
        <p:nvSpPr>
          <p:cNvPr id="8" name="Text Placeholder 7">
            <a:extLst>
              <a:ext uri="{FF2B5EF4-FFF2-40B4-BE49-F238E27FC236}">
                <a16:creationId xmlns:a16="http://schemas.microsoft.com/office/drawing/2014/main" id="{86613063-168A-02B8-4326-BB842F3B83E2}"/>
              </a:ext>
            </a:extLst>
          </p:cNvPr>
          <p:cNvSpPr>
            <a:spLocks noGrp="1"/>
          </p:cNvSpPr>
          <p:nvPr>
            <p:ph type="body" sz="quarter" idx="10"/>
          </p:nvPr>
        </p:nvSpPr>
        <p:spPr>
          <a:xfrm>
            <a:off x="1362075" y="3738622"/>
            <a:ext cx="9467850" cy="2527911"/>
          </a:xfrm>
        </p:spPr>
        <p:txBody>
          <a:bodyPr/>
          <a:lstStyle/>
          <a:p>
            <a:r>
              <a:rPr lang="en-US" dirty="0"/>
              <a:t>Dhruv Chamaria</a:t>
            </a:r>
            <a:br>
              <a:rPr lang="en-US" dirty="0"/>
            </a:br>
            <a:r>
              <a:rPr lang="en-US" dirty="0" err="1"/>
              <a:t>Nitant</a:t>
            </a:r>
            <a:r>
              <a:rPr lang="en-US" dirty="0"/>
              <a:t> Bhagat</a:t>
            </a:r>
            <a:br>
              <a:rPr lang="en-US" dirty="0"/>
            </a:br>
            <a:r>
              <a:rPr lang="en-US" dirty="0"/>
              <a:t>Harsh Modi</a:t>
            </a:r>
          </a:p>
        </p:txBody>
      </p:sp>
    </p:spTree>
    <p:extLst>
      <p:ext uri="{BB962C8B-B14F-4D97-AF65-F5344CB8AC3E}">
        <p14:creationId xmlns:p14="http://schemas.microsoft.com/office/powerpoint/2010/main" val="2184472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6562816" y="457200"/>
            <a:ext cx="4837176" cy="1993392"/>
          </a:xfrm>
          <a:noFill/>
        </p:spPr>
        <p:txBody>
          <a:bodyPr anchor="b">
            <a:noAutofit/>
          </a:bodyPr>
          <a:lstStyle/>
          <a:p>
            <a:r>
              <a:rPr lang="en-US" dirty="0"/>
              <a:t>AGENDA</a:t>
            </a:r>
          </a:p>
        </p:txBody>
      </p:sp>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28882" y="0"/>
            <a:ext cx="6115050" cy="6858000"/>
          </a:xfrm>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562818" y="2752344"/>
            <a:ext cx="4837174" cy="3136392"/>
          </a:xfrm>
          <a:noFill/>
        </p:spPr>
        <p:txBody>
          <a:bodyPr anchor="t">
            <a:normAutofit/>
          </a:bodyPr>
          <a:lstStyle/>
          <a:p>
            <a:r>
              <a:rPr lang="en-US" dirty="0"/>
              <a:t>INTRODUCTION</a:t>
            </a:r>
          </a:p>
          <a:p>
            <a:r>
              <a:rPr lang="en-US" dirty="0"/>
              <a:t>EDA Summary With Insights	</a:t>
            </a:r>
          </a:p>
          <a:p>
            <a:r>
              <a:rPr lang="en-US" dirty="0"/>
              <a:t>Machine Learning Techniques</a:t>
            </a:r>
          </a:p>
          <a:p>
            <a:r>
              <a:rPr lang="en-US" dirty="0"/>
              <a:t>Future </a:t>
            </a:r>
            <a:r>
              <a:rPr lang="en-IN" b="0" i="0" dirty="0">
                <a:solidFill>
                  <a:srgbClr val="242424"/>
                </a:solidFill>
                <a:effectLst/>
                <a:highlight>
                  <a:srgbClr val="FFFFFF"/>
                </a:highlight>
                <a:latin typeface="Segoe UI" panose="020B0502040204020203" pitchFamily="34" charset="0"/>
              </a:rPr>
              <a:t>analysis</a:t>
            </a:r>
            <a:endParaRPr lang="en-US" dirty="0"/>
          </a:p>
        </p:txBody>
      </p:sp>
    </p:spTree>
    <p:extLst>
      <p:ext uri="{BB962C8B-B14F-4D97-AF65-F5344CB8AC3E}">
        <p14:creationId xmlns:p14="http://schemas.microsoft.com/office/powerpoint/2010/main" val="1672017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title"/>
          </p:nvPr>
        </p:nvSpPr>
        <p:spPr>
          <a:xfrm>
            <a:off x="838200" y="365760"/>
            <a:ext cx="10515600" cy="1325880"/>
          </a:xfrm>
        </p:spPr>
        <p:txBody>
          <a:bodyPr vert="horz" lIns="91440" tIns="45720" rIns="91440" bIns="45720" rtlCol="0" anchor="ctr" anchorCtr="0">
            <a:normAutofit/>
          </a:bodyPr>
          <a:lstStyle/>
          <a:p>
            <a:r>
              <a:rPr lang="en-US" kern="1200" cap="all" spc="300" baseline="0" dirty="0">
                <a:latin typeface="+mj-lt"/>
                <a:ea typeface="+mj-ea"/>
                <a:cs typeface="+mj-cs"/>
              </a:rPr>
              <a:t>Introduction</a:t>
            </a:r>
          </a:p>
        </p:txBody>
      </p:sp>
      <p:sp>
        <p:nvSpPr>
          <p:cNvPr id="10" name="Content Placeholder 2">
            <a:extLst>
              <a:ext uri="{FF2B5EF4-FFF2-40B4-BE49-F238E27FC236}">
                <a16:creationId xmlns:a16="http://schemas.microsoft.com/office/drawing/2014/main" id="{7BD472F3-42FB-DFB3-4F6F-20FA6CAC53E6}"/>
              </a:ext>
            </a:extLst>
          </p:cNvPr>
          <p:cNvSpPr txBox="1">
            <a:spLocks/>
          </p:cNvSpPr>
          <p:nvPr/>
        </p:nvSpPr>
        <p:spPr>
          <a:xfrm>
            <a:off x="291444" y="1691640"/>
            <a:ext cx="5212079" cy="4137189"/>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cap="all" baseline="0">
                <a:solidFill>
                  <a:schemeClr val="bg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Clr>
                <a:schemeClr val="accent2"/>
              </a:buClr>
              <a:buFont typeface="Arial" panose="020B0604020202020204" pitchFamily="34" charset="0"/>
              <a:buChar char="•"/>
            </a:pPr>
            <a:r>
              <a:rPr lang="en-US" sz="1400" dirty="0">
                <a:solidFill>
                  <a:schemeClr val="tx1"/>
                </a:solidFill>
                <a:latin typeface="+mn-lt"/>
              </a:rPr>
              <a:t>The dataset used for analysis comprises Netflix content information, including details such as show ID, type (movie or TV show), title, director, cast, country of origin, date added to Netflix, release year, rating, duration, genres, and a brief description of the content.</a:t>
            </a:r>
          </a:p>
          <a:p>
            <a:pPr marL="285750" indent="-285750" algn="l">
              <a:buClr>
                <a:schemeClr val="accent2"/>
              </a:buClr>
              <a:buFont typeface="Arial" panose="020B0604020202020204" pitchFamily="34" charset="0"/>
              <a:buChar char="•"/>
            </a:pPr>
            <a:r>
              <a:rPr lang="en-US" sz="1400" dirty="0">
                <a:solidFill>
                  <a:schemeClr val="tx1"/>
                </a:solidFill>
                <a:latin typeface="+mn-lt"/>
              </a:rPr>
              <a:t>The dataset encompasses a total of 8807 data points, providing a comprehensive view of Netflix's offerings</a:t>
            </a:r>
          </a:p>
          <a:p>
            <a:pPr marL="285750" indent="-285750" algn="l">
              <a:buClr>
                <a:schemeClr val="accent2"/>
              </a:buClr>
              <a:buFont typeface="Arial" panose="020B0604020202020204" pitchFamily="34" charset="0"/>
              <a:buChar char="•"/>
            </a:pPr>
            <a:r>
              <a:rPr lang="en-US" sz="1400" dirty="0">
                <a:solidFill>
                  <a:schemeClr val="tx1"/>
                </a:solidFill>
                <a:latin typeface="+mn-lt"/>
              </a:rPr>
              <a:t>Understanding Netflix's content catalog and user preferences is crucial for various stakeholders, including content creators, marketers, and streaming platform analysts. </a:t>
            </a:r>
          </a:p>
          <a:p>
            <a:pPr marL="285750" indent="-285750" algn="l">
              <a:buClr>
                <a:schemeClr val="accent2"/>
              </a:buClr>
              <a:buFont typeface="Arial" panose="020B0604020202020204" pitchFamily="34" charset="0"/>
              <a:buChar char="•"/>
            </a:pPr>
            <a:r>
              <a:rPr lang="en-US" sz="1400" dirty="0">
                <a:solidFill>
                  <a:schemeClr val="tx1"/>
                </a:solidFill>
                <a:latin typeface="+mn-lt"/>
              </a:rPr>
              <a:t>Analyzing this dataset can provide insights into audience preferences, content trends, and potential areas for content investment and optimization. </a:t>
            </a:r>
          </a:p>
          <a:p>
            <a:pPr marL="285750" indent="-285750" algn="l">
              <a:buClr>
                <a:schemeClr val="accent2"/>
              </a:buClr>
              <a:buFont typeface="Arial" panose="020B0604020202020204" pitchFamily="34" charset="0"/>
              <a:buChar char="•"/>
            </a:pPr>
            <a:r>
              <a:rPr lang="en-US" sz="1400" dirty="0">
                <a:solidFill>
                  <a:schemeClr val="tx1"/>
                </a:solidFill>
                <a:latin typeface="+mn-lt"/>
              </a:rPr>
              <a:t>This analysis is particularly relevant for optimizing content recommendations, enhancing user engagement, and informing content acquisition and production strategies.</a:t>
            </a:r>
          </a:p>
        </p:txBody>
      </p:sp>
      <p:pic>
        <p:nvPicPr>
          <p:cNvPr id="17" name="Picture 16">
            <a:extLst>
              <a:ext uri="{FF2B5EF4-FFF2-40B4-BE49-F238E27FC236}">
                <a16:creationId xmlns:a16="http://schemas.microsoft.com/office/drawing/2014/main" id="{13E93ABC-FBF7-7380-DD1F-91EBEF4A6DAA}"/>
              </a:ext>
            </a:extLst>
          </p:cNvPr>
          <p:cNvPicPr>
            <a:picLocks noChangeAspect="1"/>
          </p:cNvPicPr>
          <p:nvPr/>
        </p:nvPicPr>
        <p:blipFill>
          <a:blip r:embed="rId3"/>
          <a:stretch>
            <a:fillRect/>
          </a:stretch>
        </p:blipFill>
        <p:spPr>
          <a:xfrm>
            <a:off x="5503523" y="1691640"/>
            <a:ext cx="6454822" cy="3889028"/>
          </a:xfrm>
          <a:prstGeom prst="rect">
            <a:avLst/>
          </a:prstGeom>
          <a:ln w="635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930438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18">
            <a:extLst>
              <a:ext uri="{FF2B5EF4-FFF2-40B4-BE49-F238E27FC236}">
                <a16:creationId xmlns:a16="http://schemas.microsoft.com/office/drawing/2014/main" id="{3FA637C8-F2C5-4C56-3CF8-D923B8956BD2}"/>
              </a:ext>
            </a:extLst>
          </p:cNvPr>
          <p:cNvSpPr txBox="1">
            <a:spLocks/>
          </p:cNvSpPr>
          <p:nvPr/>
        </p:nvSpPr>
        <p:spPr>
          <a:xfrm>
            <a:off x="979736" y="134901"/>
            <a:ext cx="1776140" cy="557538"/>
          </a:xfrm>
          <a:prstGeom prst="rect">
            <a:avLst/>
          </a:prstGeom>
        </p:spPr>
        <p:txBody>
          <a:bodyPr vert="horz" lIns="0" tIns="0" rIns="0" bIns="0" rtlCol="0">
            <a:noAutofit/>
          </a:bodyPr>
          <a:lstStyle>
            <a:lvl1pPr marL="0" indent="0" algn="ctr" defTabSz="914400" rtl="0" eaLnBrk="1" latinLnBrk="0" hangingPunct="1">
              <a:lnSpc>
                <a:spcPct val="100000"/>
              </a:lnSpc>
              <a:spcBef>
                <a:spcPts val="600"/>
              </a:spcBef>
              <a:spcAft>
                <a:spcPts val="400"/>
              </a:spcAft>
              <a:buClr>
                <a:schemeClr val="accent2"/>
              </a:buClr>
              <a:buFont typeface="Arial" panose="020B0604020202020204" pitchFamily="34" charset="0"/>
              <a:buNone/>
              <a:defRPr sz="140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6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t>Data</a:t>
            </a:r>
            <a:r>
              <a:rPr lang="en-US" b="1" dirty="0"/>
              <a:t> </a:t>
            </a:r>
            <a:r>
              <a:rPr lang="en-US" sz="1600" b="1" dirty="0"/>
              <a:t>Collection</a:t>
            </a:r>
            <a:endParaRPr lang="en-US" b="1" dirty="0"/>
          </a:p>
        </p:txBody>
      </p:sp>
      <p:sp>
        <p:nvSpPr>
          <p:cNvPr id="29" name="Text Placeholder 18">
            <a:extLst>
              <a:ext uri="{FF2B5EF4-FFF2-40B4-BE49-F238E27FC236}">
                <a16:creationId xmlns:a16="http://schemas.microsoft.com/office/drawing/2014/main" id="{37056602-1DFF-58F8-8237-5C747D3A8D18}"/>
              </a:ext>
            </a:extLst>
          </p:cNvPr>
          <p:cNvSpPr txBox="1">
            <a:spLocks/>
          </p:cNvSpPr>
          <p:nvPr/>
        </p:nvSpPr>
        <p:spPr>
          <a:xfrm>
            <a:off x="3028693" y="124230"/>
            <a:ext cx="1956699" cy="557538"/>
          </a:xfrm>
          <a:prstGeom prst="rect">
            <a:avLst/>
          </a:prstGeom>
        </p:spPr>
        <p:txBody>
          <a:bodyPr vert="horz" lIns="0" tIns="0" rIns="0" bIns="0" rtlCol="0">
            <a:noAutofit/>
          </a:bodyPr>
          <a:lstStyle>
            <a:lvl1pPr marL="0" indent="0" algn="ctr" defTabSz="914400" rtl="0" eaLnBrk="1" latinLnBrk="0" hangingPunct="1">
              <a:lnSpc>
                <a:spcPct val="100000"/>
              </a:lnSpc>
              <a:spcBef>
                <a:spcPts val="600"/>
              </a:spcBef>
              <a:spcAft>
                <a:spcPts val="400"/>
              </a:spcAft>
              <a:buClr>
                <a:schemeClr val="accent2"/>
              </a:buClr>
              <a:buFont typeface="Arial" panose="020B0604020202020204" pitchFamily="34" charset="0"/>
              <a:buNone/>
              <a:defRPr sz="140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6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t>Data Preprocessing</a:t>
            </a:r>
          </a:p>
        </p:txBody>
      </p:sp>
      <p:sp>
        <p:nvSpPr>
          <p:cNvPr id="30" name="Text Placeholder 18">
            <a:extLst>
              <a:ext uri="{FF2B5EF4-FFF2-40B4-BE49-F238E27FC236}">
                <a16:creationId xmlns:a16="http://schemas.microsoft.com/office/drawing/2014/main" id="{CE7E346F-2E04-B7CE-2BD3-446F98806EE7}"/>
              </a:ext>
            </a:extLst>
          </p:cNvPr>
          <p:cNvSpPr txBox="1">
            <a:spLocks/>
          </p:cNvSpPr>
          <p:nvPr/>
        </p:nvSpPr>
        <p:spPr>
          <a:xfrm>
            <a:off x="5345090" y="148864"/>
            <a:ext cx="1776140" cy="557538"/>
          </a:xfrm>
          <a:prstGeom prst="rect">
            <a:avLst/>
          </a:prstGeom>
        </p:spPr>
        <p:txBody>
          <a:bodyPr vert="horz" lIns="0" tIns="0" rIns="0" bIns="0" rtlCol="0">
            <a:noAutofit/>
          </a:bodyPr>
          <a:lstStyle>
            <a:lvl1pPr marL="0" indent="0" algn="ctr" defTabSz="914400" rtl="0" eaLnBrk="1" latinLnBrk="0" hangingPunct="1">
              <a:lnSpc>
                <a:spcPct val="100000"/>
              </a:lnSpc>
              <a:spcBef>
                <a:spcPts val="600"/>
              </a:spcBef>
              <a:spcAft>
                <a:spcPts val="400"/>
              </a:spcAft>
              <a:buClr>
                <a:schemeClr val="accent2"/>
              </a:buClr>
              <a:buFont typeface="Arial" panose="020B0604020202020204" pitchFamily="34" charset="0"/>
              <a:buNone/>
              <a:defRPr sz="140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6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t>Data Exploration</a:t>
            </a:r>
          </a:p>
        </p:txBody>
      </p:sp>
      <p:sp>
        <p:nvSpPr>
          <p:cNvPr id="34" name="Text Placeholder 18">
            <a:extLst>
              <a:ext uri="{FF2B5EF4-FFF2-40B4-BE49-F238E27FC236}">
                <a16:creationId xmlns:a16="http://schemas.microsoft.com/office/drawing/2014/main" id="{811F1E5E-9768-CB05-03BA-6AC7D66B8B07}"/>
              </a:ext>
            </a:extLst>
          </p:cNvPr>
          <p:cNvSpPr txBox="1">
            <a:spLocks/>
          </p:cNvSpPr>
          <p:nvPr/>
        </p:nvSpPr>
        <p:spPr>
          <a:xfrm>
            <a:off x="7237569" y="147106"/>
            <a:ext cx="2501315" cy="557538"/>
          </a:xfrm>
          <a:prstGeom prst="rect">
            <a:avLst/>
          </a:prstGeom>
        </p:spPr>
        <p:txBody>
          <a:bodyPr vert="horz" lIns="0" tIns="0" rIns="0" bIns="0" rtlCol="0">
            <a:noAutofit/>
          </a:bodyPr>
          <a:lstStyle>
            <a:lvl1pPr marL="0" indent="0" algn="ctr" defTabSz="914400" rtl="0" eaLnBrk="1" latinLnBrk="0" hangingPunct="1">
              <a:lnSpc>
                <a:spcPct val="100000"/>
              </a:lnSpc>
              <a:spcBef>
                <a:spcPts val="600"/>
              </a:spcBef>
              <a:spcAft>
                <a:spcPts val="400"/>
              </a:spcAft>
              <a:buClr>
                <a:schemeClr val="accent2"/>
              </a:buClr>
              <a:buFont typeface="Arial" panose="020B0604020202020204" pitchFamily="34" charset="0"/>
              <a:buNone/>
              <a:defRPr sz="140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6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t>Visualization Techniques</a:t>
            </a:r>
          </a:p>
        </p:txBody>
      </p:sp>
      <p:grpSp>
        <p:nvGrpSpPr>
          <p:cNvPr id="37" name="Group 36">
            <a:extLst>
              <a:ext uri="{FF2B5EF4-FFF2-40B4-BE49-F238E27FC236}">
                <a16:creationId xmlns:a16="http://schemas.microsoft.com/office/drawing/2014/main" id="{75727767-BD81-B659-8F30-E77820EEAC74}"/>
              </a:ext>
            </a:extLst>
          </p:cNvPr>
          <p:cNvGrpSpPr/>
          <p:nvPr/>
        </p:nvGrpSpPr>
        <p:grpSpPr>
          <a:xfrm>
            <a:off x="456916" y="1738242"/>
            <a:ext cx="11278168" cy="3729496"/>
            <a:chOff x="619849" y="2242417"/>
            <a:chExt cx="8570370" cy="2895073"/>
          </a:xfrm>
        </p:grpSpPr>
        <p:pic>
          <p:nvPicPr>
            <p:cNvPr id="22" name="Picture Placeholder 28">
              <a:extLst>
                <a:ext uri="{FF2B5EF4-FFF2-40B4-BE49-F238E27FC236}">
                  <a16:creationId xmlns:a16="http://schemas.microsoft.com/office/drawing/2014/main" id="{563FC3AF-3090-78D1-8200-460CA6D315AE}"/>
                </a:ext>
              </a:extLst>
            </p:cNvPr>
            <p:cNvPicPr>
              <a:picLocks noChangeAspect="1"/>
            </p:cNvPicPr>
            <p:nvPr/>
          </p:nvPicPr>
          <p:blipFill>
            <a:blip r:embed="rId3">
              <a:duotone>
                <a:prstClr val="black"/>
                <a:schemeClr val="accent2">
                  <a:tint val="45000"/>
                  <a:satMod val="400000"/>
                </a:schemeClr>
              </a:duotone>
            </a:blip>
            <a:srcRect/>
            <a:stretch/>
          </p:blipFill>
          <p:spPr>
            <a:xfrm>
              <a:off x="5266181" y="2243020"/>
              <a:ext cx="1259505" cy="1259505"/>
            </a:xfrm>
            <a:prstGeom prst="ellipse">
              <a:avLst/>
            </a:prstGeom>
          </p:spPr>
        </p:pic>
        <p:sp>
          <p:nvSpPr>
            <p:cNvPr id="23" name="Text Placeholder 18">
              <a:extLst>
                <a:ext uri="{FF2B5EF4-FFF2-40B4-BE49-F238E27FC236}">
                  <a16:creationId xmlns:a16="http://schemas.microsoft.com/office/drawing/2014/main" id="{257E770D-0588-877F-6B55-E93A8AD9208D}"/>
                </a:ext>
              </a:extLst>
            </p:cNvPr>
            <p:cNvSpPr txBox="1">
              <a:spLocks/>
            </p:cNvSpPr>
            <p:nvPr/>
          </p:nvSpPr>
          <p:spPr>
            <a:xfrm>
              <a:off x="619849" y="3828859"/>
              <a:ext cx="1776140" cy="4020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Obtain the dataset from relevant sources</a:t>
              </a:r>
            </a:p>
          </p:txBody>
        </p:sp>
        <p:sp>
          <p:nvSpPr>
            <p:cNvPr id="24" name="Text Placeholder 19">
              <a:extLst>
                <a:ext uri="{FF2B5EF4-FFF2-40B4-BE49-F238E27FC236}">
                  <a16:creationId xmlns:a16="http://schemas.microsoft.com/office/drawing/2014/main" id="{A047145F-40A0-7A68-85F5-C12872853058}"/>
                </a:ext>
              </a:extLst>
            </p:cNvPr>
            <p:cNvSpPr txBox="1">
              <a:spLocks/>
            </p:cNvSpPr>
            <p:nvPr/>
          </p:nvSpPr>
          <p:spPr>
            <a:xfrm>
              <a:off x="2676982" y="3812334"/>
              <a:ext cx="2166228" cy="10550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Tasks such as handling missing values, removing duplicates, and correcting inconsistencies in the dataset</a:t>
              </a:r>
            </a:p>
          </p:txBody>
        </p:sp>
        <p:sp>
          <p:nvSpPr>
            <p:cNvPr id="25" name="Text Placeholder 20">
              <a:extLst>
                <a:ext uri="{FF2B5EF4-FFF2-40B4-BE49-F238E27FC236}">
                  <a16:creationId xmlns:a16="http://schemas.microsoft.com/office/drawing/2014/main" id="{45C09694-61C1-D8F1-37AF-D662FEE898D7}"/>
                </a:ext>
              </a:extLst>
            </p:cNvPr>
            <p:cNvSpPr txBox="1">
              <a:spLocks/>
            </p:cNvSpPr>
            <p:nvPr/>
          </p:nvSpPr>
          <p:spPr>
            <a:xfrm>
              <a:off x="5124204" y="3828858"/>
              <a:ext cx="1874758" cy="103850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Explore the dataset using statistical summaries and descriptive analytics techniques</a:t>
              </a:r>
            </a:p>
          </p:txBody>
        </p:sp>
        <p:pic>
          <p:nvPicPr>
            <p:cNvPr id="27" name="Picture Placeholder 11" descr="A black and white symbol with circles and dots&#10;&#10;Description automatically generated">
              <a:extLst>
                <a:ext uri="{FF2B5EF4-FFF2-40B4-BE49-F238E27FC236}">
                  <a16:creationId xmlns:a16="http://schemas.microsoft.com/office/drawing/2014/main" id="{90ECB492-4A8B-EE9C-1960-3DED253AC211}"/>
                </a:ext>
              </a:extLst>
            </p:cNvPr>
            <p:cNvPicPr>
              <a:picLocks noChangeAspect="1"/>
            </p:cNvPicPr>
            <p:nvPr/>
          </p:nvPicPr>
          <p:blipFill>
            <a:blip r:embed="rId4">
              <a:duotone>
                <a:prstClr val="black"/>
                <a:schemeClr val="accent2">
                  <a:tint val="45000"/>
                  <a:satMod val="400000"/>
                </a:schemeClr>
              </a:duotone>
            </a:blip>
            <a:srcRect/>
            <a:stretch>
              <a:fillRect/>
            </a:stretch>
          </p:blipFill>
          <p:spPr>
            <a:xfrm>
              <a:off x="796047" y="2243020"/>
              <a:ext cx="1259505" cy="1259505"/>
            </a:xfrm>
            <a:prstGeom prst="ellipse">
              <a:avLst/>
            </a:prstGeom>
          </p:spPr>
        </p:pic>
        <p:pic>
          <p:nvPicPr>
            <p:cNvPr id="28" name="Picture Placeholder 11">
              <a:extLst>
                <a:ext uri="{FF2B5EF4-FFF2-40B4-BE49-F238E27FC236}">
                  <a16:creationId xmlns:a16="http://schemas.microsoft.com/office/drawing/2014/main" id="{43AEC43D-2AFA-1600-92E6-7E71C78B059F}"/>
                </a:ext>
              </a:extLst>
            </p:cNvPr>
            <p:cNvPicPr>
              <a:picLocks noChangeAspect="1"/>
            </p:cNvPicPr>
            <p:nvPr/>
          </p:nvPicPr>
          <p:blipFill>
            <a:blip r:embed="rId5">
              <a:duotone>
                <a:prstClr val="black"/>
                <a:schemeClr val="accent2">
                  <a:tint val="45000"/>
                  <a:satMod val="400000"/>
                </a:schemeClr>
              </a:duotone>
            </a:blip>
            <a:srcRect/>
            <a:stretch/>
          </p:blipFill>
          <p:spPr>
            <a:xfrm>
              <a:off x="3031114" y="2242417"/>
              <a:ext cx="1259505" cy="1259505"/>
            </a:xfrm>
            <a:prstGeom prst="ellipse">
              <a:avLst/>
            </a:prstGeom>
            <a:pattFill prst="wdUpDiag">
              <a:fgClr>
                <a:srgbClr val="0C4360"/>
              </a:fgClr>
              <a:bgClr>
                <a:schemeClr val="accent1">
                  <a:lumMod val="50000"/>
                </a:schemeClr>
              </a:bgClr>
            </a:pattFill>
            <a:ln w="38100">
              <a:solidFill>
                <a:schemeClr val="accent2"/>
              </a:solidFill>
            </a:ln>
          </p:spPr>
        </p:pic>
        <p:pic>
          <p:nvPicPr>
            <p:cNvPr id="31" name="Picture Placeholder 46" descr="A black and white symbol with circles and dots&#10;&#10;Description automatically generated">
              <a:extLst>
                <a:ext uri="{FF2B5EF4-FFF2-40B4-BE49-F238E27FC236}">
                  <a16:creationId xmlns:a16="http://schemas.microsoft.com/office/drawing/2014/main" id="{F856EE1C-C5D3-BC94-C385-EB639E743B0B}"/>
                </a:ext>
              </a:extLst>
            </p:cNvPr>
            <p:cNvPicPr>
              <a:picLocks noChangeAspect="1"/>
            </p:cNvPicPr>
            <p:nvPr/>
          </p:nvPicPr>
          <p:blipFill>
            <a:blip r:embed="rId4">
              <a:duotone>
                <a:prstClr val="black"/>
                <a:schemeClr val="accent2">
                  <a:tint val="45000"/>
                  <a:satMod val="400000"/>
                </a:schemeClr>
              </a:duotone>
            </a:blip>
            <a:srcRect t="63" b="63"/>
            <a:stretch>
              <a:fillRect/>
            </a:stretch>
          </p:blipFill>
          <p:spPr>
            <a:xfrm>
              <a:off x="778145" y="2243020"/>
              <a:ext cx="1259505" cy="1259505"/>
            </a:xfrm>
            <a:prstGeom prst="ellipse">
              <a:avLst/>
            </a:prstGeom>
          </p:spPr>
        </p:pic>
        <p:pic>
          <p:nvPicPr>
            <p:cNvPr id="33" name="Picture Placeholder 28">
              <a:extLst>
                <a:ext uri="{FF2B5EF4-FFF2-40B4-BE49-F238E27FC236}">
                  <a16:creationId xmlns:a16="http://schemas.microsoft.com/office/drawing/2014/main" id="{39CCCE1B-5C59-5B96-8954-4D2D4685BD86}"/>
                </a:ext>
              </a:extLst>
            </p:cNvPr>
            <p:cNvPicPr>
              <a:picLocks noChangeAspect="1"/>
            </p:cNvPicPr>
            <p:nvPr/>
          </p:nvPicPr>
          <p:blipFill>
            <a:blip r:embed="rId6">
              <a:duotone>
                <a:prstClr val="black"/>
                <a:schemeClr val="accent2">
                  <a:tint val="45000"/>
                  <a:satMod val="400000"/>
                </a:schemeClr>
              </a:duotone>
            </a:blip>
            <a:srcRect/>
            <a:stretch/>
          </p:blipFill>
          <p:spPr>
            <a:xfrm>
              <a:off x="7501248" y="2242417"/>
              <a:ext cx="1259505" cy="1259505"/>
            </a:xfrm>
            <a:prstGeom prst="ellipse">
              <a:avLst/>
            </a:prstGeom>
            <a:pattFill prst="wdUpDiag">
              <a:fgClr>
                <a:srgbClr val="0C4360"/>
              </a:fgClr>
              <a:bgClr>
                <a:schemeClr val="accent1">
                  <a:lumMod val="50000"/>
                </a:schemeClr>
              </a:bgClr>
            </a:pattFill>
            <a:ln w="38100">
              <a:solidFill>
                <a:schemeClr val="accent2"/>
              </a:solidFill>
            </a:ln>
          </p:spPr>
        </p:pic>
        <p:sp>
          <p:nvSpPr>
            <p:cNvPr id="35" name="Text Placeholder 20">
              <a:extLst>
                <a:ext uri="{FF2B5EF4-FFF2-40B4-BE49-F238E27FC236}">
                  <a16:creationId xmlns:a16="http://schemas.microsoft.com/office/drawing/2014/main" id="{93685588-7711-86BF-9248-4799B82F79FD}"/>
                </a:ext>
              </a:extLst>
            </p:cNvPr>
            <p:cNvSpPr txBox="1">
              <a:spLocks/>
            </p:cNvSpPr>
            <p:nvPr/>
          </p:nvSpPr>
          <p:spPr>
            <a:xfrm>
              <a:off x="7181336" y="3812334"/>
              <a:ext cx="2008883" cy="1325156"/>
            </a:xfrm>
            <a:prstGeom prst="rect">
              <a:avLst/>
            </a:prstGeom>
          </p:spPr>
          <p:txBody>
            <a:bodyPr vert="horz" lIns="0" tIns="0" rIns="0" bIns="0" rtlCol="0">
              <a:noAutofit/>
            </a:bodyPr>
            <a:lstStyle>
              <a:lvl1pPr marL="0" indent="0" algn="ctr" defTabSz="914400" rtl="0" eaLnBrk="1" latinLnBrk="0" hangingPunct="1">
                <a:lnSpc>
                  <a:spcPct val="100000"/>
                </a:lnSpc>
                <a:spcBef>
                  <a:spcPts val="600"/>
                </a:spcBef>
                <a:spcAft>
                  <a:spcPts val="400"/>
                </a:spcAft>
                <a:buClr>
                  <a:schemeClr val="accent2"/>
                </a:buClr>
                <a:buFont typeface="Arial" panose="020B0604020202020204" pitchFamily="34" charset="0"/>
                <a:buNone/>
                <a:defRPr sz="140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6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800" dirty="0">
                  <a:solidFill>
                    <a:schemeClr val="tx1"/>
                  </a:solidFill>
                </a:rPr>
                <a:t>Utilize a variety of visualization techniques including scatter plots, bar charts, heatmaps, and pie charts to communicate insights and patterns</a:t>
              </a:r>
            </a:p>
          </p:txBody>
        </p:sp>
      </p:grpSp>
      <p:sp>
        <p:nvSpPr>
          <p:cNvPr id="36" name="Title 1">
            <a:extLst>
              <a:ext uri="{FF2B5EF4-FFF2-40B4-BE49-F238E27FC236}">
                <a16:creationId xmlns:a16="http://schemas.microsoft.com/office/drawing/2014/main" id="{DC586B44-B677-B714-8D81-7C32F8ECC062}"/>
              </a:ext>
            </a:extLst>
          </p:cNvPr>
          <p:cNvSpPr txBox="1">
            <a:spLocks/>
          </p:cNvSpPr>
          <p:nvPr/>
        </p:nvSpPr>
        <p:spPr>
          <a:xfrm>
            <a:off x="838200" y="365760"/>
            <a:ext cx="10515600" cy="706709"/>
          </a:xfrm>
          <a:prstGeom prst="rect">
            <a:avLst/>
          </a:prstGeom>
        </p:spPr>
        <p:txBody>
          <a:bodyPr vert="horz" lIns="91440" tIns="45720" rIns="91440" bIns="45720" rtlCol="0" anchor="ctr" anchorCtr="0">
            <a:normAutofit/>
          </a:bodyPr>
          <a:lstStyle>
            <a:lvl1pPr algn="ctr"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a:lstStyle>
          <a:p>
            <a:r>
              <a:rPr lang="en-US" sz="4000" dirty="0"/>
              <a:t>Methodology</a:t>
            </a:r>
          </a:p>
        </p:txBody>
      </p:sp>
    </p:spTree>
    <p:extLst>
      <p:ext uri="{BB962C8B-B14F-4D97-AF65-F5344CB8AC3E}">
        <p14:creationId xmlns:p14="http://schemas.microsoft.com/office/powerpoint/2010/main" val="1679936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5166360" y="157257"/>
            <a:ext cx="5532120" cy="1325880"/>
          </a:xfrm>
        </p:spPr>
        <p:txBody>
          <a:bodyPr anchor="ctr">
            <a:normAutofit/>
          </a:bodyPr>
          <a:lstStyle/>
          <a:p>
            <a:r>
              <a:rPr lang="en-US" dirty="0"/>
              <a:t>Descriptive Statistics</a:t>
            </a:r>
          </a:p>
        </p:txBody>
      </p:sp>
      <p:pic>
        <p:nvPicPr>
          <p:cNvPr id="9" name="Picture 8">
            <a:extLst>
              <a:ext uri="{FF2B5EF4-FFF2-40B4-BE49-F238E27FC236}">
                <a16:creationId xmlns:a16="http://schemas.microsoft.com/office/drawing/2014/main" id="{6331960B-C1AA-FDF1-8CF1-491A51189CF0}"/>
              </a:ext>
            </a:extLst>
          </p:cNvPr>
          <p:cNvPicPr>
            <a:picLocks noChangeAspect="1"/>
          </p:cNvPicPr>
          <p:nvPr/>
        </p:nvPicPr>
        <p:blipFill rotWithShape="1">
          <a:blip r:embed="rId3"/>
          <a:srcRect l="94" r="42179" b="-2"/>
          <a:stretch/>
        </p:blipFill>
        <p:spPr>
          <a:xfrm>
            <a:off x="491926" y="475809"/>
            <a:ext cx="3498473" cy="2888689"/>
          </a:xfrm>
          <a:prstGeom prst="rect">
            <a:avLst/>
          </a:prstGeom>
          <a:noFill/>
        </p:spPr>
      </p:pic>
      <p:pic>
        <p:nvPicPr>
          <p:cNvPr id="11" name="Picture 10">
            <a:extLst>
              <a:ext uri="{FF2B5EF4-FFF2-40B4-BE49-F238E27FC236}">
                <a16:creationId xmlns:a16="http://schemas.microsoft.com/office/drawing/2014/main" id="{882F7D6A-B56C-A389-8BFF-91FEFDD7399C}"/>
              </a:ext>
            </a:extLst>
          </p:cNvPr>
          <p:cNvPicPr>
            <a:picLocks noChangeAspect="1"/>
          </p:cNvPicPr>
          <p:nvPr/>
        </p:nvPicPr>
        <p:blipFill rotWithShape="1">
          <a:blip r:embed="rId4"/>
          <a:srcRect r="45586" b="1"/>
          <a:stretch/>
        </p:blipFill>
        <p:spPr>
          <a:xfrm>
            <a:off x="491926" y="3577694"/>
            <a:ext cx="3498473" cy="2856385"/>
          </a:xfrm>
          <a:prstGeom prst="rect">
            <a:avLst/>
          </a:prstGeom>
          <a:noFill/>
        </p:spPr>
      </p:pic>
      <p:sp>
        <p:nvSpPr>
          <p:cNvPr id="13" name="TextBox 12">
            <a:extLst>
              <a:ext uri="{FF2B5EF4-FFF2-40B4-BE49-F238E27FC236}">
                <a16:creationId xmlns:a16="http://schemas.microsoft.com/office/drawing/2014/main" id="{C8FDDA62-3DB6-8C68-4B37-33D62FFC692A}"/>
              </a:ext>
            </a:extLst>
          </p:cNvPr>
          <p:cNvSpPr txBox="1"/>
          <p:nvPr/>
        </p:nvSpPr>
        <p:spPr>
          <a:xfrm>
            <a:off x="4786122" y="1162993"/>
            <a:ext cx="6561582" cy="5455340"/>
          </a:xfrm>
          <a:prstGeom prst="rect">
            <a:avLst/>
          </a:prstGeom>
          <a:noFill/>
        </p:spPr>
        <p:txBody>
          <a:bodyPr wrap="square">
            <a:spAutoFit/>
          </a:bodyPr>
          <a:lstStyle/>
          <a:p>
            <a:pPr marL="285750" indent="-285750" algn="l">
              <a:buClr>
                <a:schemeClr val="accent2"/>
              </a:buClr>
              <a:buFont typeface="Arial" panose="020B0604020202020204" pitchFamily="34" charset="0"/>
              <a:buChar char="•"/>
            </a:pPr>
            <a:r>
              <a:rPr lang="en-US" sz="1800" dirty="0">
                <a:solidFill>
                  <a:schemeClr val="tx1"/>
                </a:solidFill>
                <a:latin typeface="+mn-lt"/>
              </a:rPr>
              <a:t>Content Time Period: The data spans from the year 2008 to 2021, indicating the time period covered by the Netflix dataset.</a:t>
            </a:r>
          </a:p>
          <a:p>
            <a:pPr marL="285750" indent="-285750" algn="l">
              <a:buClr>
                <a:schemeClr val="accent2"/>
              </a:buClr>
              <a:buFont typeface="Arial" panose="020B0604020202020204" pitchFamily="34" charset="0"/>
              <a:buChar char="•"/>
            </a:pPr>
            <a:endParaRPr lang="en-US" sz="1050" dirty="0">
              <a:solidFill>
                <a:schemeClr val="tx1"/>
              </a:solidFill>
              <a:latin typeface="+mn-lt"/>
            </a:endParaRPr>
          </a:p>
          <a:p>
            <a:pPr marL="285750" indent="-285750" algn="l">
              <a:buClr>
                <a:schemeClr val="accent2"/>
              </a:buClr>
              <a:buFont typeface="Arial" panose="020B0604020202020204" pitchFamily="34" charset="0"/>
              <a:buChar char="•"/>
            </a:pPr>
            <a:r>
              <a:rPr lang="en-US" sz="1800" dirty="0">
                <a:solidFill>
                  <a:schemeClr val="tx1"/>
                </a:solidFill>
                <a:latin typeface="+mn-lt"/>
              </a:rPr>
              <a:t>Content Count: The Netflix library comprises a total of 8612 movies or shows available for viewing.</a:t>
            </a:r>
          </a:p>
          <a:p>
            <a:pPr algn="l">
              <a:buClr>
                <a:schemeClr val="accent2"/>
              </a:buClr>
            </a:pPr>
            <a:endParaRPr lang="en-US" sz="1050" dirty="0">
              <a:solidFill>
                <a:schemeClr val="tx1"/>
              </a:solidFill>
              <a:latin typeface="+mn-lt"/>
            </a:endParaRPr>
          </a:p>
          <a:p>
            <a:pPr marL="285750" indent="-285750" algn="l">
              <a:buClr>
                <a:schemeClr val="accent2"/>
              </a:buClr>
              <a:buFont typeface="Arial" panose="020B0604020202020204" pitchFamily="34" charset="0"/>
              <a:buChar char="•"/>
            </a:pPr>
            <a:r>
              <a:rPr lang="en-US" sz="1800" dirty="0">
                <a:solidFill>
                  <a:schemeClr val="tx1"/>
                </a:solidFill>
                <a:latin typeface="+mn-lt"/>
              </a:rPr>
              <a:t>Movies vs. TV Shows: There are 6031 movies and 2581 TV shows in the dataset, providing a breakdown of content types.</a:t>
            </a:r>
          </a:p>
          <a:p>
            <a:pPr marL="285750" indent="-285750" algn="l">
              <a:buClr>
                <a:schemeClr val="accent2"/>
              </a:buClr>
              <a:buFont typeface="Arial" panose="020B0604020202020204" pitchFamily="34" charset="0"/>
              <a:buChar char="•"/>
            </a:pPr>
            <a:endParaRPr lang="en-US" sz="1050" dirty="0">
              <a:solidFill>
                <a:schemeClr val="tx1"/>
              </a:solidFill>
              <a:latin typeface="+mn-lt"/>
            </a:endParaRPr>
          </a:p>
          <a:p>
            <a:pPr marL="285750" indent="-285750" algn="l">
              <a:buClr>
                <a:schemeClr val="accent2"/>
              </a:buClr>
              <a:buFont typeface="Arial" panose="020B0604020202020204" pitchFamily="34" charset="0"/>
              <a:buChar char="•"/>
            </a:pPr>
            <a:r>
              <a:rPr lang="en-US" sz="1800" dirty="0">
                <a:solidFill>
                  <a:schemeClr val="tx1"/>
                </a:solidFill>
                <a:latin typeface="+mn-lt"/>
              </a:rPr>
              <a:t>Directors: A total of 4925 directors are present in the dataset, showcasing the diversity of creative talent behind the content.</a:t>
            </a:r>
          </a:p>
          <a:p>
            <a:pPr algn="l">
              <a:buClr>
                <a:schemeClr val="accent2"/>
              </a:buClr>
            </a:pPr>
            <a:endParaRPr lang="en-US" sz="1050" dirty="0">
              <a:solidFill>
                <a:schemeClr val="tx1"/>
              </a:solidFill>
              <a:latin typeface="+mn-lt"/>
            </a:endParaRPr>
          </a:p>
          <a:p>
            <a:pPr marL="285750" indent="-285750" algn="l">
              <a:buClr>
                <a:schemeClr val="accent2"/>
              </a:buClr>
              <a:buFont typeface="Arial" panose="020B0604020202020204" pitchFamily="34" charset="0"/>
              <a:buChar char="•"/>
            </a:pPr>
            <a:r>
              <a:rPr lang="en-US" sz="1800" dirty="0">
                <a:solidFill>
                  <a:schemeClr val="tx1"/>
                </a:solidFill>
                <a:latin typeface="+mn-lt"/>
              </a:rPr>
              <a:t>Actors: The dataset includes 36148 unique actors, reflecting the extensive pool of talent featured in Netflix productions.</a:t>
            </a:r>
          </a:p>
          <a:p>
            <a:pPr marL="285750" indent="-285750" algn="l">
              <a:buClr>
                <a:schemeClr val="accent2"/>
              </a:buClr>
              <a:buFont typeface="Arial" panose="020B0604020202020204" pitchFamily="34" charset="0"/>
              <a:buChar char="•"/>
            </a:pPr>
            <a:endParaRPr lang="en-US" sz="1050" dirty="0">
              <a:solidFill>
                <a:schemeClr val="tx1"/>
              </a:solidFill>
              <a:latin typeface="+mn-lt"/>
            </a:endParaRPr>
          </a:p>
          <a:p>
            <a:pPr marL="285750" indent="-285750" algn="l">
              <a:buClr>
                <a:schemeClr val="accent2"/>
              </a:buClr>
              <a:buFont typeface="Arial" panose="020B0604020202020204" pitchFamily="34" charset="0"/>
              <a:buChar char="•"/>
            </a:pPr>
            <a:r>
              <a:rPr lang="en-US" sz="1800" dirty="0">
                <a:solidFill>
                  <a:schemeClr val="tx1"/>
                </a:solidFill>
                <a:latin typeface="+mn-lt"/>
              </a:rPr>
              <a:t>Distribution by Country: The content is distributed across 127 countries, highlighting the global reach of Netflix's offerings.</a:t>
            </a:r>
          </a:p>
          <a:p>
            <a:pPr marL="285750" indent="-285750" algn="l">
              <a:buClr>
                <a:schemeClr val="accent2"/>
              </a:buClr>
              <a:buFont typeface="Arial" panose="020B0604020202020204" pitchFamily="34" charset="0"/>
              <a:buChar char="•"/>
            </a:pPr>
            <a:endParaRPr lang="en-US" sz="1800" dirty="0">
              <a:solidFill>
                <a:schemeClr val="tx1"/>
              </a:solidFill>
              <a:latin typeface="+mn-lt"/>
            </a:endParaRPr>
          </a:p>
          <a:p>
            <a:pPr algn="l">
              <a:buClr>
                <a:schemeClr val="accent2"/>
              </a:buClr>
            </a:pPr>
            <a:r>
              <a:rPr lang="en-US" sz="1800" dirty="0">
                <a:solidFill>
                  <a:schemeClr val="tx1"/>
                </a:solidFill>
                <a:latin typeface="+mn-lt"/>
              </a:rPr>
              <a:t>This summary provides key insights into the temporal coverage, content diversity, and geographical distribution of the Netflix dataset.</a:t>
            </a:r>
          </a:p>
        </p:txBody>
      </p:sp>
    </p:spTree>
    <p:extLst>
      <p:ext uri="{BB962C8B-B14F-4D97-AF65-F5344CB8AC3E}">
        <p14:creationId xmlns:p14="http://schemas.microsoft.com/office/powerpoint/2010/main" val="3666674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2182368" y="184689"/>
            <a:ext cx="7827264" cy="930879"/>
          </a:xfrm>
        </p:spPr>
        <p:txBody>
          <a:bodyPr anchor="ctr">
            <a:normAutofit/>
          </a:bodyPr>
          <a:lstStyle/>
          <a:p>
            <a:r>
              <a:rPr lang="en-US" dirty="0"/>
              <a:t>Exploratory Data Analysis</a:t>
            </a:r>
          </a:p>
        </p:txBody>
      </p:sp>
      <p:pic>
        <p:nvPicPr>
          <p:cNvPr id="4" name="Picture 3">
            <a:extLst>
              <a:ext uri="{FF2B5EF4-FFF2-40B4-BE49-F238E27FC236}">
                <a16:creationId xmlns:a16="http://schemas.microsoft.com/office/drawing/2014/main" id="{F18AAF9B-8B82-8773-C3E6-11839193F344}"/>
              </a:ext>
            </a:extLst>
          </p:cNvPr>
          <p:cNvPicPr>
            <a:picLocks noChangeAspect="1"/>
          </p:cNvPicPr>
          <p:nvPr/>
        </p:nvPicPr>
        <p:blipFill>
          <a:blip r:embed="rId3"/>
          <a:stretch>
            <a:fillRect/>
          </a:stretch>
        </p:blipFill>
        <p:spPr>
          <a:xfrm>
            <a:off x="5261380" y="1045887"/>
            <a:ext cx="3513857" cy="1823956"/>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B27B4F4E-0067-9326-BD13-4350E634FF41}"/>
              </a:ext>
            </a:extLst>
          </p:cNvPr>
          <p:cNvPicPr>
            <a:picLocks noChangeAspect="1"/>
          </p:cNvPicPr>
          <p:nvPr/>
        </p:nvPicPr>
        <p:blipFill>
          <a:blip r:embed="rId4"/>
          <a:stretch>
            <a:fillRect/>
          </a:stretch>
        </p:blipFill>
        <p:spPr>
          <a:xfrm>
            <a:off x="462945" y="3768685"/>
            <a:ext cx="3737079" cy="2082977"/>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3A56C701-04B3-39D6-34FB-FB4BC41AF193}"/>
              </a:ext>
            </a:extLst>
          </p:cNvPr>
          <p:cNvPicPr>
            <a:picLocks noChangeAspect="1"/>
          </p:cNvPicPr>
          <p:nvPr/>
        </p:nvPicPr>
        <p:blipFill>
          <a:blip r:embed="rId5"/>
          <a:stretch>
            <a:fillRect/>
          </a:stretch>
        </p:blipFill>
        <p:spPr>
          <a:xfrm>
            <a:off x="6769476" y="3808232"/>
            <a:ext cx="3535812" cy="2003881"/>
          </a:xfrm>
          <a:prstGeom prst="rect">
            <a:avLst/>
          </a:prstGeom>
          <a:ln>
            <a:noFill/>
          </a:ln>
          <a:effectLst>
            <a:outerShdw blurRad="190500" algn="tl" rotWithShape="0">
              <a:srgbClr val="000000">
                <a:alpha val="70000"/>
              </a:srgbClr>
            </a:outerShdw>
          </a:effectLst>
        </p:spPr>
      </p:pic>
      <p:sp>
        <p:nvSpPr>
          <p:cNvPr id="14" name="Text Placeholder 18">
            <a:extLst>
              <a:ext uri="{FF2B5EF4-FFF2-40B4-BE49-F238E27FC236}">
                <a16:creationId xmlns:a16="http://schemas.microsoft.com/office/drawing/2014/main" id="{44287810-2EC9-EF93-3960-A1B9C393FEF3}"/>
              </a:ext>
            </a:extLst>
          </p:cNvPr>
          <p:cNvSpPr txBox="1">
            <a:spLocks/>
          </p:cNvSpPr>
          <p:nvPr/>
        </p:nvSpPr>
        <p:spPr>
          <a:xfrm>
            <a:off x="9157848" y="1016146"/>
            <a:ext cx="2294879" cy="14777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t>Distribution of Content on Netflix: The plot provides insights into the volume of content released each year and highlights the increasing emphasis on TV show production in recent years, particularly evident after 2018.</a:t>
            </a:r>
            <a:br>
              <a:rPr lang="en-US" sz="1400" dirty="0"/>
            </a:br>
            <a:endParaRPr lang="en-US" sz="1400" dirty="0"/>
          </a:p>
        </p:txBody>
      </p:sp>
      <p:sp>
        <p:nvSpPr>
          <p:cNvPr id="19" name="TextBox 18">
            <a:extLst>
              <a:ext uri="{FF2B5EF4-FFF2-40B4-BE49-F238E27FC236}">
                <a16:creationId xmlns:a16="http://schemas.microsoft.com/office/drawing/2014/main" id="{CC42A340-C81C-2739-60B0-B2492F3ABFB0}"/>
              </a:ext>
            </a:extLst>
          </p:cNvPr>
          <p:cNvSpPr txBox="1"/>
          <p:nvPr/>
        </p:nvSpPr>
        <p:spPr>
          <a:xfrm>
            <a:off x="4324666" y="3768685"/>
            <a:ext cx="2338578" cy="2462213"/>
          </a:xfrm>
          <a:prstGeom prst="rect">
            <a:avLst/>
          </a:prstGeom>
          <a:noFill/>
        </p:spPr>
        <p:txBody>
          <a:bodyPr wrap="square">
            <a:spAutoFit/>
          </a:bodyPr>
          <a:lstStyle/>
          <a:p>
            <a:r>
              <a:rPr lang="en-US" sz="1400" dirty="0"/>
              <a:t>US has the most content for movies followed by India and UK.</a:t>
            </a:r>
          </a:p>
          <a:p>
            <a:r>
              <a:rPr lang="en-US" sz="1400" dirty="0"/>
              <a:t>TV Shows are mostly created in the US and UK.</a:t>
            </a:r>
          </a:p>
          <a:p>
            <a:r>
              <a:rPr lang="en-US" sz="1400" dirty="0"/>
              <a:t>We can also observe that all the countries have more movies than TV Shows, whereas Japan and South Korea have more TV shows than movies.</a:t>
            </a:r>
            <a:endParaRPr lang="en-IN" sz="1400" dirty="0"/>
          </a:p>
        </p:txBody>
      </p:sp>
      <p:sp>
        <p:nvSpPr>
          <p:cNvPr id="23" name="TextBox 22">
            <a:extLst>
              <a:ext uri="{FF2B5EF4-FFF2-40B4-BE49-F238E27FC236}">
                <a16:creationId xmlns:a16="http://schemas.microsoft.com/office/drawing/2014/main" id="{8429AFC7-FF18-3D2A-0B41-976DAE350CCA}"/>
              </a:ext>
            </a:extLst>
          </p:cNvPr>
          <p:cNvSpPr txBox="1"/>
          <p:nvPr/>
        </p:nvSpPr>
        <p:spPr>
          <a:xfrm>
            <a:off x="10305288" y="3808232"/>
            <a:ext cx="1803078" cy="1384995"/>
          </a:xfrm>
          <a:prstGeom prst="rect">
            <a:avLst/>
          </a:prstGeom>
          <a:noFill/>
        </p:spPr>
        <p:txBody>
          <a:bodyPr wrap="square">
            <a:spAutoFit/>
          </a:bodyPr>
          <a:lstStyle/>
          <a:p>
            <a:r>
              <a:rPr lang="en-US" sz="1200" dirty="0"/>
              <a:t>Rajiv </a:t>
            </a:r>
            <a:r>
              <a:rPr lang="en-US" sz="1200" dirty="0" err="1"/>
              <a:t>Chilaka</a:t>
            </a:r>
            <a:r>
              <a:rPr lang="en-US" sz="1200" dirty="0"/>
              <a:t>, Jan Suter, Raul Campos are the most active directors with 22, 21 and 19 movies,</a:t>
            </a:r>
          </a:p>
          <a:p>
            <a:r>
              <a:rPr lang="en-US" sz="1200" dirty="0"/>
              <a:t>Whereas for TV Shows all the </a:t>
            </a:r>
            <a:r>
              <a:rPr lang="en-US" sz="1200" dirty="0" err="1"/>
              <a:t>directos</a:t>
            </a:r>
            <a:r>
              <a:rPr lang="en-US" sz="1200" dirty="0"/>
              <a:t> have directed around 2-3 shows only.</a:t>
            </a:r>
            <a:endParaRPr lang="en-IN" sz="1200" dirty="0"/>
          </a:p>
        </p:txBody>
      </p:sp>
      <p:pic>
        <p:nvPicPr>
          <p:cNvPr id="5" name="Picture 4">
            <a:extLst>
              <a:ext uri="{FF2B5EF4-FFF2-40B4-BE49-F238E27FC236}">
                <a16:creationId xmlns:a16="http://schemas.microsoft.com/office/drawing/2014/main" id="{30CB7A10-CFD3-466B-ECB2-5B8289CF9C7E}"/>
              </a:ext>
            </a:extLst>
          </p:cNvPr>
          <p:cNvPicPr>
            <a:picLocks noChangeAspect="1"/>
          </p:cNvPicPr>
          <p:nvPr/>
        </p:nvPicPr>
        <p:blipFill>
          <a:blip r:embed="rId6"/>
          <a:stretch>
            <a:fillRect/>
          </a:stretch>
        </p:blipFill>
        <p:spPr>
          <a:xfrm>
            <a:off x="572079" y="1016146"/>
            <a:ext cx="1759405" cy="1903861"/>
          </a:xfrm>
          <a:prstGeom prst="rect">
            <a:avLst/>
          </a:prstGeom>
          <a:effectLst>
            <a:outerShdw blurRad="63500" sx="102000" sy="102000" algn="ctr" rotWithShape="0">
              <a:prstClr val="black">
                <a:alpha val="40000"/>
              </a:prstClr>
            </a:outerShdw>
            <a:softEdge rad="12700"/>
          </a:effectLst>
        </p:spPr>
      </p:pic>
      <p:sp>
        <p:nvSpPr>
          <p:cNvPr id="7" name="Text Placeholder 18">
            <a:extLst>
              <a:ext uri="{FF2B5EF4-FFF2-40B4-BE49-F238E27FC236}">
                <a16:creationId xmlns:a16="http://schemas.microsoft.com/office/drawing/2014/main" id="{CFD314BA-778A-F0C8-6228-3247DD313581}"/>
              </a:ext>
            </a:extLst>
          </p:cNvPr>
          <p:cNvSpPr txBox="1">
            <a:spLocks/>
          </p:cNvSpPr>
          <p:nvPr/>
        </p:nvSpPr>
        <p:spPr>
          <a:xfrm>
            <a:off x="2714095" y="1131257"/>
            <a:ext cx="1331808" cy="14777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t>Approximately 70% of the content on Netflix consists of movies, while the remaining 30% are TV shows.</a:t>
            </a:r>
          </a:p>
        </p:txBody>
      </p:sp>
    </p:spTree>
    <p:extLst>
      <p:ext uri="{BB962C8B-B14F-4D97-AF65-F5344CB8AC3E}">
        <p14:creationId xmlns:p14="http://schemas.microsoft.com/office/powerpoint/2010/main" val="593191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2182368" y="184689"/>
            <a:ext cx="7827264" cy="930879"/>
          </a:xfrm>
        </p:spPr>
        <p:txBody>
          <a:bodyPr anchor="ctr">
            <a:normAutofit/>
          </a:bodyPr>
          <a:lstStyle/>
          <a:p>
            <a:r>
              <a:rPr lang="en-US" dirty="0"/>
              <a:t>Exploratory Data Analysis</a:t>
            </a:r>
          </a:p>
        </p:txBody>
      </p:sp>
      <p:pic>
        <p:nvPicPr>
          <p:cNvPr id="6" name="Picture 5">
            <a:extLst>
              <a:ext uri="{FF2B5EF4-FFF2-40B4-BE49-F238E27FC236}">
                <a16:creationId xmlns:a16="http://schemas.microsoft.com/office/drawing/2014/main" id="{7E49CE41-B003-1648-CDB0-8260F02CF974}"/>
              </a:ext>
            </a:extLst>
          </p:cNvPr>
          <p:cNvPicPr>
            <a:picLocks noChangeAspect="1"/>
          </p:cNvPicPr>
          <p:nvPr/>
        </p:nvPicPr>
        <p:blipFill>
          <a:blip r:embed="rId3"/>
          <a:stretch>
            <a:fillRect/>
          </a:stretch>
        </p:blipFill>
        <p:spPr>
          <a:xfrm>
            <a:off x="6443474" y="1031045"/>
            <a:ext cx="3517260" cy="2140424"/>
          </a:xfrm>
          <a:prstGeom prst="rect">
            <a:avLst/>
          </a:prstGeom>
          <a:ln>
            <a:noFill/>
          </a:ln>
          <a:effectLst>
            <a:outerShdw blurRad="190500" algn="tl" rotWithShape="0">
              <a:srgbClr val="000000">
                <a:alpha val="70000"/>
              </a:srgbClr>
            </a:outerShdw>
          </a:effectLst>
        </p:spPr>
      </p:pic>
      <p:sp>
        <p:nvSpPr>
          <p:cNvPr id="14" name="Text Placeholder 18">
            <a:extLst>
              <a:ext uri="{FF2B5EF4-FFF2-40B4-BE49-F238E27FC236}">
                <a16:creationId xmlns:a16="http://schemas.microsoft.com/office/drawing/2014/main" id="{44287810-2EC9-EF93-3960-A1B9C393FEF3}"/>
              </a:ext>
            </a:extLst>
          </p:cNvPr>
          <p:cNvSpPr txBox="1">
            <a:spLocks/>
          </p:cNvSpPr>
          <p:nvPr/>
        </p:nvSpPr>
        <p:spPr>
          <a:xfrm>
            <a:off x="4200024" y="1346058"/>
            <a:ext cx="1673573" cy="15437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effectLst/>
                <a:latin typeface="Aptos" panose="020B0004020202020204" pitchFamily="34" charset="0"/>
                <a:ea typeface="Aptos" panose="020B0004020202020204" pitchFamily="34" charset="0"/>
                <a:cs typeface="Segoe UI" panose="020B0502040204020203" pitchFamily="34" charset="0"/>
              </a:rPr>
              <a:t>Most content on Netflix is produced for adults, followed by teens and kids. This indicates a skew towards mature audiences</a:t>
            </a:r>
            <a:endParaRPr lang="en-US" sz="1400" dirty="0"/>
          </a:p>
        </p:txBody>
      </p:sp>
      <p:sp>
        <p:nvSpPr>
          <p:cNvPr id="15" name="Text Placeholder 18">
            <a:extLst>
              <a:ext uri="{FF2B5EF4-FFF2-40B4-BE49-F238E27FC236}">
                <a16:creationId xmlns:a16="http://schemas.microsoft.com/office/drawing/2014/main" id="{83E32B66-FB1E-D62B-FFA7-F59D9986AAB8}"/>
              </a:ext>
            </a:extLst>
          </p:cNvPr>
          <p:cNvSpPr txBox="1">
            <a:spLocks/>
          </p:cNvSpPr>
          <p:nvPr/>
        </p:nvSpPr>
        <p:spPr>
          <a:xfrm>
            <a:off x="10128184" y="1085434"/>
            <a:ext cx="1803078" cy="22155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50" b="0" i="0" dirty="0">
                <a:solidFill>
                  <a:srgbClr val="000000"/>
                </a:solidFill>
                <a:effectLst/>
                <a:highlight>
                  <a:srgbClr val="FFFFFF"/>
                </a:highlight>
                <a:latin typeface="Helvetica Neue"/>
              </a:rPr>
              <a:t>So, 201</a:t>
            </a:r>
            <a:r>
              <a:rPr lang="en-US" sz="1050" dirty="0">
                <a:solidFill>
                  <a:srgbClr val="000000"/>
                </a:solidFill>
                <a:highlight>
                  <a:srgbClr val="FFFFFF"/>
                </a:highlight>
                <a:latin typeface="Helvetica Neue"/>
              </a:rPr>
              <a:t>8</a:t>
            </a:r>
            <a:r>
              <a:rPr lang="en-US" sz="1050" b="0" i="0" dirty="0">
                <a:solidFill>
                  <a:srgbClr val="000000"/>
                </a:solidFill>
                <a:effectLst/>
                <a:highlight>
                  <a:srgbClr val="FFFFFF"/>
                </a:highlight>
                <a:latin typeface="Helvetica Neue"/>
              </a:rPr>
              <a:t> was the year when most of the movies were released. We can also observe that Netflix after the year 2018 is mostly concerned in producing more TV Shows. This is very clear in the year 2020 in which we see that TV Show production surmounted the Movie production. It is clear that Netflix is lately investing in producing more TV Shows than older years.</a:t>
            </a:r>
            <a:endParaRPr lang="en-US" sz="1400" dirty="0"/>
          </a:p>
        </p:txBody>
      </p:sp>
      <p:pic>
        <p:nvPicPr>
          <p:cNvPr id="5" name="Picture 4">
            <a:extLst>
              <a:ext uri="{FF2B5EF4-FFF2-40B4-BE49-F238E27FC236}">
                <a16:creationId xmlns:a16="http://schemas.microsoft.com/office/drawing/2014/main" id="{B763169E-D4D5-FCDB-DDD2-2AFC0FAB28D3}"/>
              </a:ext>
            </a:extLst>
          </p:cNvPr>
          <p:cNvPicPr>
            <a:picLocks noChangeAspect="1"/>
          </p:cNvPicPr>
          <p:nvPr/>
        </p:nvPicPr>
        <p:blipFill>
          <a:blip r:embed="rId4"/>
          <a:stretch>
            <a:fillRect/>
          </a:stretch>
        </p:blipFill>
        <p:spPr>
          <a:xfrm>
            <a:off x="472638" y="1064370"/>
            <a:ext cx="3517260" cy="2107099"/>
          </a:xfrm>
          <a:prstGeom prst="rect">
            <a:avLst/>
          </a:prstGeom>
          <a:effectLst>
            <a:outerShdw blurRad="63500" sx="102000" sy="102000" algn="ctr" rotWithShape="0">
              <a:prstClr val="black">
                <a:alpha val="40000"/>
              </a:prstClr>
            </a:outerShdw>
          </a:effectLst>
        </p:spPr>
      </p:pic>
      <p:pic>
        <p:nvPicPr>
          <p:cNvPr id="11" name="Picture 10">
            <a:extLst>
              <a:ext uri="{FF2B5EF4-FFF2-40B4-BE49-F238E27FC236}">
                <a16:creationId xmlns:a16="http://schemas.microsoft.com/office/drawing/2014/main" id="{0D5F74F9-8B3E-7C93-7016-6CA18D7F389C}"/>
              </a:ext>
            </a:extLst>
          </p:cNvPr>
          <p:cNvPicPr>
            <a:picLocks noChangeAspect="1"/>
          </p:cNvPicPr>
          <p:nvPr/>
        </p:nvPicPr>
        <p:blipFill>
          <a:blip r:embed="rId5"/>
          <a:stretch>
            <a:fillRect/>
          </a:stretch>
        </p:blipFill>
        <p:spPr>
          <a:xfrm>
            <a:off x="2698046" y="3401959"/>
            <a:ext cx="5845661" cy="335482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142848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2182368" y="184689"/>
            <a:ext cx="7827264" cy="930879"/>
          </a:xfrm>
        </p:spPr>
        <p:txBody>
          <a:bodyPr anchor="ctr">
            <a:normAutofit/>
          </a:bodyPr>
          <a:lstStyle/>
          <a:p>
            <a:r>
              <a:rPr lang="en-US" dirty="0"/>
              <a:t>Exploratory Data Analysis</a:t>
            </a:r>
          </a:p>
        </p:txBody>
      </p:sp>
      <p:sp>
        <p:nvSpPr>
          <p:cNvPr id="15" name="Text Placeholder 18">
            <a:extLst>
              <a:ext uri="{FF2B5EF4-FFF2-40B4-BE49-F238E27FC236}">
                <a16:creationId xmlns:a16="http://schemas.microsoft.com/office/drawing/2014/main" id="{83E32B66-FB1E-D62B-FFA7-F59D9986AAB8}"/>
              </a:ext>
            </a:extLst>
          </p:cNvPr>
          <p:cNvSpPr txBox="1">
            <a:spLocks/>
          </p:cNvSpPr>
          <p:nvPr/>
        </p:nvSpPr>
        <p:spPr>
          <a:xfrm>
            <a:off x="6570786" y="5346512"/>
            <a:ext cx="3801721" cy="5447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50" b="0" i="0" dirty="0">
                <a:solidFill>
                  <a:srgbClr val="000000"/>
                </a:solidFill>
                <a:effectLst/>
                <a:highlight>
                  <a:srgbClr val="FFFFFF"/>
                </a:highlight>
                <a:latin typeface="Helvetica Neue"/>
              </a:rPr>
              <a:t>Most movies have durations between 65 and 125 minutes, while TV shows typically consist of around 2 seasons.</a:t>
            </a:r>
            <a:endParaRPr lang="en-US" sz="1400" dirty="0"/>
          </a:p>
        </p:txBody>
      </p:sp>
      <p:pic>
        <p:nvPicPr>
          <p:cNvPr id="16" name="Picture 15">
            <a:extLst>
              <a:ext uri="{FF2B5EF4-FFF2-40B4-BE49-F238E27FC236}">
                <a16:creationId xmlns:a16="http://schemas.microsoft.com/office/drawing/2014/main" id="{6C531242-9DF0-1C0E-53E7-664E899A2636}"/>
              </a:ext>
            </a:extLst>
          </p:cNvPr>
          <p:cNvPicPr>
            <a:picLocks noChangeAspect="1"/>
          </p:cNvPicPr>
          <p:nvPr/>
        </p:nvPicPr>
        <p:blipFill>
          <a:blip r:embed="rId3"/>
          <a:stretch>
            <a:fillRect/>
          </a:stretch>
        </p:blipFill>
        <p:spPr>
          <a:xfrm>
            <a:off x="326563" y="1395121"/>
            <a:ext cx="5056217" cy="2994767"/>
          </a:xfrm>
          <a:prstGeom prst="rect">
            <a:avLst/>
          </a:prstGeom>
          <a:effectLst>
            <a:outerShdw blurRad="63500" sx="102000" sy="102000" algn="ctr" rotWithShape="0">
              <a:prstClr val="black">
                <a:alpha val="40000"/>
              </a:prstClr>
            </a:outerShdw>
          </a:effectLst>
        </p:spPr>
      </p:pic>
      <p:pic>
        <p:nvPicPr>
          <p:cNvPr id="4" name="Picture 3">
            <a:extLst>
              <a:ext uri="{FF2B5EF4-FFF2-40B4-BE49-F238E27FC236}">
                <a16:creationId xmlns:a16="http://schemas.microsoft.com/office/drawing/2014/main" id="{1809F3DB-7B08-3FF9-B6C9-274EACA09507}"/>
              </a:ext>
            </a:extLst>
          </p:cNvPr>
          <p:cNvPicPr>
            <a:picLocks noChangeAspect="1"/>
          </p:cNvPicPr>
          <p:nvPr/>
        </p:nvPicPr>
        <p:blipFill>
          <a:blip r:embed="rId4"/>
          <a:stretch>
            <a:fillRect/>
          </a:stretch>
        </p:blipFill>
        <p:spPr>
          <a:xfrm>
            <a:off x="5979162" y="2044275"/>
            <a:ext cx="5568903" cy="302966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556835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2182368" y="184689"/>
            <a:ext cx="7827264" cy="930879"/>
          </a:xfrm>
        </p:spPr>
        <p:txBody>
          <a:bodyPr anchor="ctr">
            <a:normAutofit/>
          </a:bodyPr>
          <a:lstStyle/>
          <a:p>
            <a:r>
              <a:rPr lang="en-US" dirty="0"/>
              <a:t>Exploratory Data Analysis</a:t>
            </a:r>
          </a:p>
        </p:txBody>
      </p:sp>
      <p:sp>
        <p:nvSpPr>
          <p:cNvPr id="14" name="Text Placeholder 18">
            <a:extLst>
              <a:ext uri="{FF2B5EF4-FFF2-40B4-BE49-F238E27FC236}">
                <a16:creationId xmlns:a16="http://schemas.microsoft.com/office/drawing/2014/main" id="{44287810-2EC9-EF93-3960-A1B9C393FEF3}"/>
              </a:ext>
            </a:extLst>
          </p:cNvPr>
          <p:cNvSpPr txBox="1">
            <a:spLocks/>
          </p:cNvSpPr>
          <p:nvPr/>
        </p:nvSpPr>
        <p:spPr>
          <a:xfrm>
            <a:off x="3945450" y="1235255"/>
            <a:ext cx="1659822" cy="14777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t>From the above graph, it is inferred that most of the content fall under International followed by Drama and Comedy genre</a:t>
            </a:r>
          </a:p>
        </p:txBody>
      </p:sp>
      <p:sp>
        <p:nvSpPr>
          <p:cNvPr id="15" name="Text Placeholder 18">
            <a:extLst>
              <a:ext uri="{FF2B5EF4-FFF2-40B4-BE49-F238E27FC236}">
                <a16:creationId xmlns:a16="http://schemas.microsoft.com/office/drawing/2014/main" id="{83E32B66-FB1E-D62B-FFA7-F59D9986AAB8}"/>
              </a:ext>
            </a:extLst>
          </p:cNvPr>
          <p:cNvSpPr txBox="1">
            <a:spLocks/>
          </p:cNvSpPr>
          <p:nvPr/>
        </p:nvSpPr>
        <p:spPr>
          <a:xfrm>
            <a:off x="9883675" y="650128"/>
            <a:ext cx="2120683" cy="27788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t>The visualization offers valuable insights into the geographic diversity of Netflix's content library, highlighting countries with a significant presence in terms of content production. It also reveals patterns in content distribution across different regions, informing localization and regional content strategies.</a:t>
            </a:r>
          </a:p>
        </p:txBody>
      </p:sp>
      <p:sp>
        <p:nvSpPr>
          <p:cNvPr id="19" name="TextBox 18">
            <a:extLst>
              <a:ext uri="{FF2B5EF4-FFF2-40B4-BE49-F238E27FC236}">
                <a16:creationId xmlns:a16="http://schemas.microsoft.com/office/drawing/2014/main" id="{CC42A340-C81C-2739-60B0-B2492F3ABFB0}"/>
              </a:ext>
            </a:extLst>
          </p:cNvPr>
          <p:cNvSpPr txBox="1"/>
          <p:nvPr/>
        </p:nvSpPr>
        <p:spPr>
          <a:xfrm>
            <a:off x="4324666" y="3768685"/>
            <a:ext cx="2338578" cy="2893100"/>
          </a:xfrm>
          <a:prstGeom prst="rect">
            <a:avLst/>
          </a:prstGeom>
          <a:noFill/>
        </p:spPr>
        <p:txBody>
          <a:bodyPr wrap="square">
            <a:spAutoFit/>
          </a:bodyPr>
          <a:lstStyle/>
          <a:p>
            <a:r>
              <a:rPr lang="en-US" sz="1400" dirty="0"/>
              <a:t>A bar chart showcases the top 20 TV shows on Netflix based on the number of seasons. Each bar represents a TV show, with the length of the bar indicating the number of seasons the show has. This visualization provides insights into the most prolific TV shows available on Netflix in terms of the number of seasons produced.</a:t>
            </a:r>
            <a:endParaRPr lang="en-IN" sz="1400" dirty="0"/>
          </a:p>
        </p:txBody>
      </p:sp>
      <p:sp>
        <p:nvSpPr>
          <p:cNvPr id="23" name="TextBox 22">
            <a:extLst>
              <a:ext uri="{FF2B5EF4-FFF2-40B4-BE49-F238E27FC236}">
                <a16:creationId xmlns:a16="http://schemas.microsoft.com/office/drawing/2014/main" id="{8429AFC7-FF18-3D2A-0B41-976DAE350CCA}"/>
              </a:ext>
            </a:extLst>
          </p:cNvPr>
          <p:cNvSpPr txBox="1"/>
          <p:nvPr/>
        </p:nvSpPr>
        <p:spPr>
          <a:xfrm>
            <a:off x="10305288" y="3808232"/>
            <a:ext cx="1803078" cy="1384995"/>
          </a:xfrm>
          <a:prstGeom prst="rect">
            <a:avLst/>
          </a:prstGeom>
          <a:noFill/>
        </p:spPr>
        <p:txBody>
          <a:bodyPr wrap="square">
            <a:spAutoFit/>
          </a:bodyPr>
          <a:lstStyle/>
          <a:p>
            <a:r>
              <a:rPr lang="en-US" sz="1200" dirty="0"/>
              <a:t>Rajiv </a:t>
            </a:r>
            <a:r>
              <a:rPr lang="en-US" sz="1200" dirty="0" err="1"/>
              <a:t>Chilaka</a:t>
            </a:r>
            <a:r>
              <a:rPr lang="en-US" sz="1200" dirty="0"/>
              <a:t>, Jan Suter, Raul Campos are the most active directors with 22, 21 and 19 movies,</a:t>
            </a:r>
          </a:p>
          <a:p>
            <a:r>
              <a:rPr lang="en-US" sz="1200" dirty="0"/>
              <a:t>Whereas for TV Shows all the </a:t>
            </a:r>
            <a:r>
              <a:rPr lang="en-US" sz="1200" dirty="0" err="1"/>
              <a:t>directos</a:t>
            </a:r>
            <a:r>
              <a:rPr lang="en-US" sz="1200" dirty="0"/>
              <a:t> have directed around 2-3 shows only.</a:t>
            </a:r>
            <a:endParaRPr lang="en-IN" sz="1200" dirty="0"/>
          </a:p>
        </p:txBody>
      </p:sp>
      <p:pic>
        <p:nvPicPr>
          <p:cNvPr id="9" name="Picture 8">
            <a:extLst>
              <a:ext uri="{FF2B5EF4-FFF2-40B4-BE49-F238E27FC236}">
                <a16:creationId xmlns:a16="http://schemas.microsoft.com/office/drawing/2014/main" id="{0D73BD7D-E709-D3C2-F8DC-64453134D504}"/>
              </a:ext>
            </a:extLst>
          </p:cNvPr>
          <p:cNvPicPr>
            <a:picLocks noChangeAspect="1"/>
          </p:cNvPicPr>
          <p:nvPr/>
        </p:nvPicPr>
        <p:blipFill>
          <a:blip r:embed="rId3"/>
          <a:stretch>
            <a:fillRect/>
          </a:stretch>
        </p:blipFill>
        <p:spPr>
          <a:xfrm>
            <a:off x="445545" y="1335584"/>
            <a:ext cx="3332453" cy="175373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1" name="Picture 10">
            <a:extLst>
              <a:ext uri="{FF2B5EF4-FFF2-40B4-BE49-F238E27FC236}">
                <a16:creationId xmlns:a16="http://schemas.microsoft.com/office/drawing/2014/main" id="{CF3A12F3-2763-B8E3-B2E4-CBDF33ECF36A}"/>
              </a:ext>
            </a:extLst>
          </p:cNvPr>
          <p:cNvPicPr>
            <a:picLocks noChangeAspect="1"/>
          </p:cNvPicPr>
          <p:nvPr/>
        </p:nvPicPr>
        <p:blipFill>
          <a:blip r:embed="rId4"/>
          <a:stretch>
            <a:fillRect/>
          </a:stretch>
        </p:blipFill>
        <p:spPr>
          <a:xfrm>
            <a:off x="5772724" y="1263580"/>
            <a:ext cx="3939015" cy="199068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6" name="Picture 15">
            <a:extLst>
              <a:ext uri="{FF2B5EF4-FFF2-40B4-BE49-F238E27FC236}">
                <a16:creationId xmlns:a16="http://schemas.microsoft.com/office/drawing/2014/main" id="{9BACE2A5-E48A-CA30-9642-325DBE70EE75}"/>
              </a:ext>
            </a:extLst>
          </p:cNvPr>
          <p:cNvPicPr>
            <a:picLocks noChangeAspect="1"/>
          </p:cNvPicPr>
          <p:nvPr/>
        </p:nvPicPr>
        <p:blipFill>
          <a:blip r:embed="rId5"/>
          <a:stretch>
            <a:fillRect/>
          </a:stretch>
        </p:blipFill>
        <p:spPr>
          <a:xfrm>
            <a:off x="213218" y="3913632"/>
            <a:ext cx="3938299" cy="202902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8" name="Picture 17">
            <a:extLst>
              <a:ext uri="{FF2B5EF4-FFF2-40B4-BE49-F238E27FC236}">
                <a16:creationId xmlns:a16="http://schemas.microsoft.com/office/drawing/2014/main" id="{D280FD7D-0CFF-D056-F6A8-A346F7FD1159}"/>
              </a:ext>
            </a:extLst>
          </p:cNvPr>
          <p:cNvPicPr>
            <a:picLocks noChangeAspect="1"/>
          </p:cNvPicPr>
          <p:nvPr/>
        </p:nvPicPr>
        <p:blipFill>
          <a:blip r:embed="rId6"/>
          <a:stretch>
            <a:fillRect/>
          </a:stretch>
        </p:blipFill>
        <p:spPr>
          <a:xfrm>
            <a:off x="6659142" y="3867008"/>
            <a:ext cx="3582138" cy="234086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668780157"/>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e16a96f2-dcb9-4c1d-b278-032de2db676a"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4E526D7F50C5E43AB1F5F3843F1AC80" ma:contentTypeVersion="9" ma:contentTypeDescription="Create a new document." ma:contentTypeScope="" ma:versionID="0b92785330d115012cbbb06e32f432d1">
  <xsd:schema xmlns:xsd="http://www.w3.org/2001/XMLSchema" xmlns:xs="http://www.w3.org/2001/XMLSchema" xmlns:p="http://schemas.microsoft.com/office/2006/metadata/properties" xmlns:ns3="e16a96f2-dcb9-4c1d-b278-032de2db676a" xmlns:ns4="18a5b9f7-33cb-4f18-8ca8-5f6200f68fca" targetNamespace="http://schemas.microsoft.com/office/2006/metadata/properties" ma:root="true" ma:fieldsID="e5eceaa369b5a0d390062fe353f6ad03" ns3:_="" ns4:_="">
    <xsd:import namespace="e16a96f2-dcb9-4c1d-b278-032de2db676a"/>
    <xsd:import namespace="18a5b9f7-33cb-4f18-8ca8-5f6200f68fca"/>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SearchPropertie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16a96f2-dcb9-4c1d-b278-032de2db676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8a5b9f7-33cb-4f18-8ca8-5f6200f68fc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2.xml><?xml version="1.0" encoding="utf-8"?>
<ds:datastoreItem xmlns:ds="http://schemas.openxmlformats.org/officeDocument/2006/customXml" ds:itemID="{85C2645A-E767-4D7E-984D-234E531E4556}">
  <ds:schemaRefs>
    <ds:schemaRef ds:uri="http://purl.org/dc/elements/1.1/"/>
    <ds:schemaRef ds:uri="http://purl.org/dc/dcmitype/"/>
    <ds:schemaRef ds:uri="http://www.w3.org/XML/1998/namespace"/>
    <ds:schemaRef ds:uri="http://purl.org/dc/terms/"/>
    <ds:schemaRef ds:uri="http://schemas.microsoft.com/office/2006/documentManagement/types"/>
    <ds:schemaRef ds:uri="18a5b9f7-33cb-4f18-8ca8-5f6200f68fca"/>
    <ds:schemaRef ds:uri="e16a96f2-dcb9-4c1d-b278-032de2db676a"/>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B7746AA8-908C-40E1-855E-B3D002E012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16a96f2-dcb9-4c1d-b278-032de2db676a"/>
    <ds:schemaRef ds:uri="18a5b9f7-33cb-4f18-8ca8-5f6200f68fc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Tech presentation</Template>
  <TotalTime>297</TotalTime>
  <Words>1985</Words>
  <Application>Microsoft Office PowerPoint</Application>
  <PresentationFormat>Widescreen</PresentationFormat>
  <Paragraphs>97</Paragraphs>
  <Slides>15</Slides>
  <Notes>12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Aptos</vt:lpstr>
      <vt:lpstr>Arial</vt:lpstr>
      <vt:lpstr>Calibri</vt:lpstr>
      <vt:lpstr>Calibri Light</vt:lpstr>
      <vt:lpstr>Helvetica Neue</vt:lpstr>
      <vt:lpstr>Segoe UI</vt:lpstr>
      <vt:lpstr>Wingdings</vt:lpstr>
      <vt:lpstr>Custom</vt:lpstr>
      <vt:lpstr>Netflix Data Exploration  Team 5 Python Programming</vt:lpstr>
      <vt:lpstr>AGENDA</vt:lpstr>
      <vt:lpstr>Introduction</vt:lpstr>
      <vt:lpstr>PowerPoint Presentation</vt:lpstr>
      <vt:lpstr>Descriptive Statistics</vt:lpstr>
      <vt:lpstr>Exploratory Data Analysis</vt:lpstr>
      <vt:lpstr>Exploratory Data Analysis</vt:lpstr>
      <vt:lpstr>Exploratory Data Analysis</vt:lpstr>
      <vt:lpstr>Exploratory Data Analysis</vt:lpstr>
      <vt:lpstr>Machine Learning (Linear Regression)</vt:lpstr>
      <vt:lpstr>Machine Learning (Logistic Regression)</vt:lpstr>
      <vt:lpstr>Machine Learning (Decision Tree)</vt:lpstr>
      <vt:lpstr>Machine Learning (Random forest)</vt:lpstr>
      <vt:lpstr>Future analysis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Netflix Data Exploration  Team 5 Python Programming</dc:title>
  <dc:creator>Chamaria, Dhruv</dc:creator>
  <cp:lastModifiedBy>NITANT BHAGAT</cp:lastModifiedBy>
  <cp:revision>3</cp:revision>
  <dcterms:created xsi:type="dcterms:W3CDTF">2024-05-02T14:59:31Z</dcterms:created>
  <dcterms:modified xsi:type="dcterms:W3CDTF">2024-05-03T01:37:40Z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0x010100E4E526D7F50C5E43AB1F5F3843F1AC80</vt:lpwstr>
  </property>
  <property fmtid="{D5CDD505-2E9C-101B-9397-08002B2CF9AE}" pid="3" name="MediaServiceImageTags">
    <vt:lpwstr/>
  </property>
</Properties>
</file>